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4"/>
  </p:notesMasterIdLst>
  <p:sldIdLst>
    <p:sldId id="256" r:id="rId2"/>
    <p:sldId id="334"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339"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5" r:id="rId80"/>
    <p:sldId id="336" r:id="rId81"/>
    <p:sldId id="337" r:id="rId82"/>
    <p:sldId id="338" r:id="rId8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76843"/>
  </p:normalViewPr>
  <p:slideViewPr>
    <p:cSldViewPr snapToGrid="0" snapToObjects="1">
      <p:cViewPr varScale="1">
        <p:scale>
          <a:sx n="81" d="100"/>
          <a:sy n="81" d="100"/>
        </p:scale>
        <p:origin x="198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notesMaster" Target="notesMasters/notesMaster1.xml"/><Relationship Id="rId85" Type="http://schemas.openxmlformats.org/officeDocument/2006/relationships/presProps" Target="presProps.xml"/><Relationship Id="rId86" Type="http://schemas.openxmlformats.org/officeDocument/2006/relationships/viewProps" Target="viewProps.xml"/><Relationship Id="rId87" Type="http://schemas.openxmlformats.org/officeDocument/2006/relationships/theme" Target="theme/theme1.xml"/><Relationship Id="rId8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tiff>
</file>

<file path=ppt/media/image16.png>
</file>

<file path=ppt/media/image17.jpeg>
</file>

<file path=ppt/media/image18.jpeg>
</file>

<file path=ppt/media/image19.png>
</file>

<file path=ppt/media/image2.png>
</file>

<file path=ppt/media/image20.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C3DFFA-7C66-B347-8F69-4AB69B0ACC1F}" type="datetimeFigureOut">
              <a:rPr kumimoji="1" lang="zh-CN" altLang="en-US" smtClean="0"/>
              <a:t>2017/6/3</a:t>
            </a:fld>
            <a:endParaRPr kumimoji="1" lang="zh-CN" alt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ltLang="zh-CN" smtClean="0"/>
              <a:t>Click to edit Master text styles</a:t>
            </a:r>
          </a:p>
          <a:p>
            <a:pPr lvl="1"/>
            <a:r>
              <a:rPr kumimoji="1" lang="en-US" altLang="zh-CN" smtClean="0"/>
              <a:t>Second level</a:t>
            </a:r>
          </a:p>
          <a:p>
            <a:pPr lvl="2"/>
            <a:r>
              <a:rPr kumimoji="1" lang="en-US" altLang="zh-CN" smtClean="0"/>
              <a:t>Third level</a:t>
            </a:r>
          </a:p>
          <a:p>
            <a:pPr lvl="3"/>
            <a:r>
              <a:rPr kumimoji="1" lang="en-US" altLang="zh-CN" smtClean="0"/>
              <a:t>Fourth level</a:t>
            </a:r>
          </a:p>
          <a:p>
            <a:pPr lvl="4"/>
            <a:r>
              <a:rPr kumimoji="1" lang="en-US" altLang="zh-CN" smtClean="0"/>
              <a:t>Fifth level</a:t>
            </a:r>
            <a:endParaRPr kumimoji="1"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1DD34B-6EC4-E241-9170-02E44E2D55BB}" type="slidenum">
              <a:rPr kumimoji="1" lang="zh-CN" altLang="en-US" smtClean="0"/>
              <a:t>‹#›</a:t>
            </a:fld>
            <a:endParaRPr kumimoji="1" lang="zh-CN" altLang="en-US"/>
          </a:p>
        </p:txBody>
      </p:sp>
    </p:spTree>
    <p:extLst>
      <p:ext uri="{BB962C8B-B14F-4D97-AF65-F5344CB8AC3E}">
        <p14:creationId xmlns:p14="http://schemas.microsoft.com/office/powerpoint/2010/main" val="1907990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zh-CN" altLang="en-US" dirty="0" smtClean="0"/>
              <a:t>采用这种工作方式的</a:t>
            </a:r>
            <a:r>
              <a:rPr lang="en-US" altLang="zh-CN" dirty="0" smtClean="0"/>
              <a:t>I/O</a:t>
            </a:r>
            <a:r>
              <a:rPr lang="zh-CN" altLang="en-US" dirty="0" smtClean="0"/>
              <a:t>设备，在其接口中一般设置有存取速度较快的小容量存储器，</a:t>
            </a:r>
            <a:r>
              <a:rPr lang="en-US" altLang="zh-CN" dirty="0" smtClean="0"/>
              <a:t>I/O</a:t>
            </a:r>
            <a:r>
              <a:rPr lang="zh-CN" altLang="en-US" dirty="0" smtClean="0"/>
              <a:t>设备与小容量存储器交换数据，小容量存储器与主机交换数据，这样可减少</a:t>
            </a:r>
            <a:r>
              <a:rPr lang="en-US" altLang="zh-CN" dirty="0" smtClean="0"/>
              <a:t>DMA</a:t>
            </a:r>
            <a:r>
              <a:rPr lang="zh-CN" altLang="en-US" dirty="0" smtClean="0"/>
              <a:t>传送占用存储总线的时间，也即减少</a:t>
            </a:r>
            <a:r>
              <a:rPr lang="en-US" altLang="zh-CN" dirty="0" smtClean="0"/>
              <a:t>CPU</a:t>
            </a:r>
            <a:r>
              <a:rPr lang="zh-CN" altLang="en-US" dirty="0" smtClean="0"/>
              <a:t>暂停工作时间。</a:t>
            </a:r>
          </a:p>
          <a:p>
            <a:endParaRPr kumimoji="1" lang="zh-CN" altLang="en-US" dirty="0"/>
          </a:p>
        </p:txBody>
      </p:sp>
      <p:sp>
        <p:nvSpPr>
          <p:cNvPr id="4" name="Slide Number Placeholder 3"/>
          <p:cNvSpPr>
            <a:spLocks noGrp="1"/>
          </p:cNvSpPr>
          <p:nvPr>
            <p:ph type="sldNum" sz="quarter" idx="10"/>
          </p:nvPr>
        </p:nvSpPr>
        <p:spPr/>
        <p:txBody>
          <a:bodyPr/>
          <a:lstStyle/>
          <a:p>
            <a:fld id="{D11DD34B-6EC4-E241-9170-02E44E2D55BB}" type="slidenum">
              <a:rPr kumimoji="1" lang="zh-CN" altLang="en-US" smtClean="0"/>
              <a:t>38</a:t>
            </a:fld>
            <a:endParaRPr kumimoji="1" lang="zh-CN" altLang="en-US"/>
          </a:p>
        </p:txBody>
      </p:sp>
    </p:spTree>
    <p:extLst>
      <p:ext uri="{BB962C8B-B14F-4D97-AF65-F5344CB8AC3E}">
        <p14:creationId xmlns:p14="http://schemas.microsoft.com/office/powerpoint/2010/main" val="1429558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ltLang="zh-CN"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smtClean="0"/>
              <a:t>Click to edit Master subtitle style</a:t>
            </a:r>
            <a:endParaRPr lang="en-US" dirty="0"/>
          </a:p>
        </p:txBody>
      </p:sp>
      <p:sp>
        <p:nvSpPr>
          <p:cNvPr id="4" name="Date Placeholder 3"/>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Date Placeholder 3"/>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ltLang="zh-CN"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Date Placeholder 3"/>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dirty="0"/>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Date Placeholder 3"/>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ltLang="zh-CN"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5" name="Date Placeholder 4"/>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ltLang="zh-CN"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7" name="Date Placeholder 6"/>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dirty="0"/>
          </a:p>
        </p:txBody>
      </p:sp>
      <p:sp>
        <p:nvSpPr>
          <p:cNvPr id="3" name="Date Placeholder 2"/>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ltLang="zh-CN"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ltLang="zh-CN"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00001150-C708-A448-AD41-DCBC9E533F45}" type="datetimeFigureOut">
              <a:rPr kumimoji="1" lang="zh-CN" altLang="en-US" smtClean="0"/>
              <a:t>2017/6/3</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65023975-5E85-554E-9145-1A66F4D7A72D}"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ltLang="zh-CN"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001150-C708-A448-AD41-DCBC9E533F45}" type="datetimeFigureOut">
              <a:rPr kumimoji="1" lang="zh-CN" altLang="en-US" smtClean="0"/>
              <a:t>2017/6/3</a:t>
            </a:fld>
            <a:endParaRPr kumimoji="1"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023975-5E85-554E-9145-1A66F4D7A72D}" type="slidenum">
              <a:rPr kumimoji="1" lang="zh-CN" altLang="en-US" smtClean="0"/>
              <a:t>‹#›</a:t>
            </a:fld>
            <a:endParaRPr kumimoji="1" lang="zh-CN" altLang="en-US"/>
          </a:p>
        </p:txBody>
      </p:sp>
    </p:spTree>
    <p:extLst>
      <p:ext uri="{BB962C8B-B14F-4D97-AF65-F5344CB8AC3E}">
        <p14:creationId xmlns:p14="http://schemas.microsoft.com/office/powerpoint/2010/main" val="8962683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81.xml.rels><?xml version="1.0" encoding="UTF-8" standalone="yes"?>
<Relationships xmlns="http://schemas.openxmlformats.org/package/2006/relationships"><Relationship Id="rId3" Type="http://schemas.openxmlformats.org/officeDocument/2006/relationships/image" Target="../media/image17.jpeg"/><Relationship Id="rId4" Type="http://schemas.openxmlformats.org/officeDocument/2006/relationships/image" Target="../media/image18.jpeg"/><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 Id="rId3" Type="http://schemas.openxmlformats.org/officeDocument/2006/relationships/image" Target="../media/image20.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zh-CN" altLang="en-US" dirty="0" smtClean="0"/>
              <a:t>第</a:t>
            </a:r>
            <a:r>
              <a:rPr lang="en-US" altLang="zh-CN" dirty="0" smtClean="0"/>
              <a:t>10</a:t>
            </a:r>
            <a:r>
              <a:rPr lang="zh-CN" altLang="en-US" dirty="0" smtClean="0"/>
              <a:t>章 </a:t>
            </a:r>
            <a:r>
              <a:rPr lang="zh-CN" altLang="en-US" dirty="0"/>
              <a:t>输入输出</a:t>
            </a:r>
            <a:r>
              <a:rPr lang="en-US" altLang="zh-CN" dirty="0"/>
              <a:t>(</a:t>
            </a:r>
            <a:r>
              <a:rPr lang="en-US" altLang="zh-CN" dirty="0" smtClean="0"/>
              <a:t>I/O)</a:t>
            </a:r>
            <a:r>
              <a:rPr lang="zh-CN" altLang="en-US" dirty="0" smtClean="0"/>
              <a:t>系统</a:t>
            </a:r>
            <a:endParaRPr kumimoji="1" lang="zh-CN" altLang="en-US" dirty="0"/>
          </a:p>
        </p:txBody>
      </p:sp>
      <p:sp>
        <p:nvSpPr>
          <p:cNvPr id="3" name="Subtitle 2"/>
          <p:cNvSpPr>
            <a:spLocks noGrp="1"/>
          </p:cNvSpPr>
          <p:nvPr>
            <p:ph type="subTitle" idx="1"/>
          </p:nvPr>
        </p:nvSpPr>
        <p:spPr/>
        <p:txBody>
          <a:bodyPr/>
          <a:lstStyle/>
          <a:p>
            <a:endParaRPr kumimoji="1" lang="zh-CN" altLang="en-US" dirty="0"/>
          </a:p>
        </p:txBody>
      </p:sp>
    </p:spTree>
    <p:extLst>
      <p:ext uri="{BB962C8B-B14F-4D97-AF65-F5344CB8AC3E}">
        <p14:creationId xmlns:p14="http://schemas.microsoft.com/office/powerpoint/2010/main" val="18086738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设备数据传送控制方式</a:t>
            </a:r>
            <a:endParaRPr lang="en-US" dirty="0"/>
          </a:p>
        </p:txBody>
      </p:sp>
      <p:sp>
        <p:nvSpPr>
          <p:cNvPr id="3" name="Content Placeholder 2"/>
          <p:cNvSpPr>
            <a:spLocks noGrp="1"/>
          </p:cNvSpPr>
          <p:nvPr>
            <p:ph idx="1"/>
          </p:nvPr>
        </p:nvSpPr>
        <p:spPr/>
        <p:txBody>
          <a:bodyPr>
            <a:normAutofit/>
          </a:bodyPr>
          <a:lstStyle/>
          <a:p>
            <a:r>
              <a:rPr lang="en-US" altLang="zh-CN" dirty="0"/>
              <a:t>2. </a:t>
            </a:r>
            <a:r>
              <a:rPr lang="zh-CN" altLang="en-US" dirty="0"/>
              <a:t>程序中断传送</a:t>
            </a:r>
            <a:r>
              <a:rPr lang="zh-CN" altLang="en-US" dirty="0" smtClean="0"/>
              <a:t>方式</a:t>
            </a:r>
            <a:endParaRPr lang="en-US" altLang="zh-CN" dirty="0" smtClean="0"/>
          </a:p>
          <a:p>
            <a:pPr lvl="1"/>
            <a:r>
              <a:rPr lang="zh-CN" altLang="en-US" dirty="0" smtClean="0"/>
              <a:t>系统</a:t>
            </a:r>
            <a:r>
              <a:rPr lang="zh-CN" altLang="en-US" dirty="0"/>
              <a:t>在启动外围设备后到数据的准备完成这段时间内一直在执行原程序，不是处于踏步等待状态，而仅仅在外围设备交换数据的准备工作完成之后才中止程序的继续执行，转而进行数据传送</a:t>
            </a:r>
            <a:r>
              <a:rPr lang="zh-CN" altLang="en-US" dirty="0" smtClean="0"/>
              <a:t>。</a:t>
            </a:r>
            <a:endParaRPr lang="en-US" altLang="zh-CN" dirty="0" smtClean="0"/>
          </a:p>
          <a:p>
            <a:pPr lvl="1"/>
            <a:r>
              <a:rPr lang="zh-CN" altLang="en-US" dirty="0" smtClean="0"/>
              <a:t>一定</a:t>
            </a:r>
            <a:r>
              <a:rPr lang="zh-CN" altLang="en-US" dirty="0"/>
              <a:t>程度上实现了</a:t>
            </a:r>
            <a:r>
              <a:rPr lang="en-US" altLang="zh-CN" dirty="0"/>
              <a:t>CPU</a:t>
            </a:r>
            <a:r>
              <a:rPr lang="zh-CN" altLang="en-US" dirty="0"/>
              <a:t>和外围设备的并行</a:t>
            </a:r>
            <a:r>
              <a:rPr lang="zh-CN" altLang="en-US" dirty="0" smtClean="0"/>
              <a:t>工作</a:t>
            </a:r>
            <a:endParaRPr lang="en-US" altLang="zh-CN" dirty="0"/>
          </a:p>
          <a:p>
            <a:pPr lvl="2"/>
            <a:r>
              <a:rPr lang="zh-CN" altLang="en-US" dirty="0" smtClean="0"/>
              <a:t>有</a:t>
            </a:r>
            <a:r>
              <a:rPr lang="zh-CN" altLang="en-US" dirty="0"/>
              <a:t>多台外设依次启动后，可同时进行数据交换的准备工作</a:t>
            </a:r>
            <a:r>
              <a:rPr lang="zh-CN" altLang="en-US" dirty="0" smtClean="0"/>
              <a:t>。</a:t>
            </a:r>
            <a:endParaRPr lang="en-US" altLang="zh-CN" dirty="0" smtClean="0"/>
          </a:p>
          <a:p>
            <a:pPr lvl="2"/>
            <a:r>
              <a:rPr lang="zh-CN" altLang="en-US" dirty="0" smtClean="0"/>
              <a:t>若</a:t>
            </a:r>
            <a:r>
              <a:rPr lang="zh-CN" altLang="en-US" dirty="0"/>
              <a:t>在某一时刻有几台外围设备发出中断请求信号，</a:t>
            </a:r>
            <a:r>
              <a:rPr lang="en-US" altLang="zh-CN" dirty="0"/>
              <a:t>CPU</a:t>
            </a:r>
            <a:r>
              <a:rPr lang="zh-CN" altLang="en-US" dirty="0"/>
              <a:t>可根据预先规定好的优先顺序，按轻重缓急去处理几台外设的数据传送，从而实现了外围设备的并行工作</a:t>
            </a:r>
            <a:r>
              <a:rPr lang="zh-CN" altLang="en-US" dirty="0" smtClean="0"/>
              <a:t>。</a:t>
            </a:r>
            <a:endParaRPr lang="en-US" altLang="zh-CN" dirty="0" smtClean="0"/>
          </a:p>
          <a:p>
            <a:pPr lvl="1"/>
            <a:r>
              <a:rPr lang="zh-CN" altLang="en-US" dirty="0" smtClean="0"/>
              <a:t>大大提高</a:t>
            </a:r>
            <a:r>
              <a:rPr lang="zh-CN" altLang="en-US" dirty="0"/>
              <a:t>了计算机系统的工作效率。</a:t>
            </a:r>
          </a:p>
          <a:p>
            <a:endParaRPr lang="en-US" dirty="0"/>
          </a:p>
        </p:txBody>
      </p:sp>
    </p:spTree>
    <p:extLst>
      <p:ext uri="{BB962C8B-B14F-4D97-AF65-F5344CB8AC3E}">
        <p14:creationId xmlns:p14="http://schemas.microsoft.com/office/powerpoint/2010/main" val="8387313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设备数据传送控制方式</a:t>
            </a:r>
            <a:endParaRPr lang="en-US" dirty="0"/>
          </a:p>
        </p:txBody>
      </p:sp>
      <p:sp>
        <p:nvSpPr>
          <p:cNvPr id="3" name="Content Placeholder 2"/>
          <p:cNvSpPr>
            <a:spLocks noGrp="1"/>
          </p:cNvSpPr>
          <p:nvPr>
            <p:ph idx="1"/>
          </p:nvPr>
        </p:nvSpPr>
        <p:spPr/>
        <p:txBody>
          <a:bodyPr>
            <a:normAutofit/>
          </a:bodyPr>
          <a:lstStyle/>
          <a:p>
            <a:r>
              <a:rPr lang="en-US" altLang="zh-CN" dirty="0"/>
              <a:t>3. </a:t>
            </a:r>
            <a:r>
              <a:rPr lang="zh-CN" altLang="en-US" dirty="0"/>
              <a:t>直接存储器存取方式</a:t>
            </a:r>
          </a:p>
          <a:p>
            <a:pPr lvl="1"/>
            <a:r>
              <a:rPr lang="zh-CN" altLang="en-US" dirty="0"/>
              <a:t>直接存储器存取</a:t>
            </a:r>
            <a:r>
              <a:rPr lang="en-US" altLang="zh-CN" dirty="0"/>
              <a:t>(direct memory access,</a:t>
            </a:r>
            <a:r>
              <a:rPr lang="zh-CN" altLang="en-US" dirty="0"/>
              <a:t>简称</a:t>
            </a:r>
            <a:r>
              <a:rPr lang="en-US" altLang="zh-CN" dirty="0"/>
              <a:t>DMA)</a:t>
            </a:r>
            <a:r>
              <a:rPr lang="zh-CN" altLang="en-US" dirty="0"/>
              <a:t>方式的基本思想是在外围设备和主存之间开辟直接的数据传送通路</a:t>
            </a:r>
            <a:r>
              <a:rPr lang="zh-CN" altLang="en-US" dirty="0" smtClean="0"/>
              <a:t>。</a:t>
            </a:r>
            <a:endParaRPr lang="en-US" altLang="zh-CN" dirty="0" smtClean="0"/>
          </a:p>
          <a:p>
            <a:pPr lvl="1"/>
            <a:r>
              <a:rPr lang="zh-CN" altLang="en-US" dirty="0" smtClean="0"/>
              <a:t>在</a:t>
            </a:r>
            <a:r>
              <a:rPr lang="zh-CN" altLang="en-US" dirty="0"/>
              <a:t>正常工作时，所有工作周期均用于执行</a:t>
            </a:r>
            <a:r>
              <a:rPr lang="en-US" altLang="zh-CN" dirty="0"/>
              <a:t>CPU</a:t>
            </a:r>
            <a:r>
              <a:rPr lang="zh-CN" altLang="en-US" dirty="0"/>
              <a:t>的程序。当外围设备完成输入或输出数据的准备工作后，占用总线一个工作周期，和主存直接交换数据。这个周期过后，</a:t>
            </a:r>
            <a:r>
              <a:rPr lang="en-US" altLang="zh-CN" dirty="0"/>
              <a:t>CPU</a:t>
            </a:r>
            <a:r>
              <a:rPr lang="zh-CN" altLang="en-US" dirty="0"/>
              <a:t>又继续控制总线，执行原程序。如此重复，直到整个数据块的数据传送完毕</a:t>
            </a:r>
            <a:r>
              <a:rPr lang="zh-CN" altLang="en-US" dirty="0" smtClean="0"/>
              <a:t>。</a:t>
            </a:r>
            <a:endParaRPr lang="en-US" altLang="zh-CN" dirty="0" smtClean="0"/>
          </a:p>
          <a:p>
            <a:pPr lvl="1"/>
            <a:r>
              <a:rPr lang="zh-CN" altLang="en-US" dirty="0" smtClean="0"/>
              <a:t>由</a:t>
            </a:r>
            <a:r>
              <a:rPr lang="en-US" altLang="zh-CN" dirty="0"/>
              <a:t>I/O</a:t>
            </a:r>
            <a:r>
              <a:rPr lang="zh-CN" altLang="en-US" dirty="0"/>
              <a:t>系统中增设的</a:t>
            </a:r>
            <a:r>
              <a:rPr lang="en-US" altLang="zh-CN" dirty="0"/>
              <a:t>DMA</a:t>
            </a:r>
            <a:r>
              <a:rPr lang="zh-CN" altLang="en-US" dirty="0"/>
              <a:t>控制器完成的，由它给出每次传送数据的主存地址，并统计已传送数据的个数以确定是否传送结束。</a:t>
            </a:r>
            <a:endParaRPr lang="en-US" dirty="0"/>
          </a:p>
        </p:txBody>
      </p:sp>
    </p:spTree>
    <p:extLst>
      <p:ext uri="{BB962C8B-B14F-4D97-AF65-F5344CB8AC3E}">
        <p14:creationId xmlns:p14="http://schemas.microsoft.com/office/powerpoint/2010/main" val="474821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设备数据传送控制方式</a:t>
            </a:r>
            <a:endParaRPr lang="en-US" dirty="0"/>
          </a:p>
        </p:txBody>
      </p:sp>
      <p:sp>
        <p:nvSpPr>
          <p:cNvPr id="3" name="Content Placeholder 2"/>
          <p:cNvSpPr>
            <a:spLocks noGrp="1"/>
          </p:cNvSpPr>
          <p:nvPr>
            <p:ph idx="1"/>
          </p:nvPr>
        </p:nvSpPr>
        <p:spPr/>
        <p:txBody>
          <a:bodyPr>
            <a:normAutofit/>
          </a:bodyPr>
          <a:lstStyle/>
          <a:p>
            <a:r>
              <a:rPr lang="en-US" altLang="zh-CN" dirty="0"/>
              <a:t>3. </a:t>
            </a:r>
            <a:r>
              <a:rPr lang="zh-CN" altLang="en-US" dirty="0"/>
              <a:t>直接存储器存取</a:t>
            </a:r>
            <a:r>
              <a:rPr lang="zh-CN" altLang="en-US" dirty="0" smtClean="0"/>
              <a:t>方式</a:t>
            </a:r>
            <a:endParaRPr lang="en-US" altLang="zh-CN" dirty="0" smtClean="0"/>
          </a:p>
          <a:p>
            <a:pPr lvl="1"/>
            <a:r>
              <a:rPr lang="zh-CN" altLang="en-US" dirty="0" smtClean="0"/>
              <a:t>除了</a:t>
            </a:r>
            <a:r>
              <a:rPr lang="zh-CN" altLang="en-US" dirty="0"/>
              <a:t>在数据块传送的起始和结束时需用中断分别进行前处理和后处理外，无需</a:t>
            </a:r>
            <a:r>
              <a:rPr lang="en-US" altLang="zh-CN" dirty="0"/>
              <a:t>CPU</a:t>
            </a:r>
            <a:r>
              <a:rPr lang="zh-CN" altLang="en-US" dirty="0"/>
              <a:t>的频繁干预。主存储器被并行工作的</a:t>
            </a:r>
            <a:r>
              <a:rPr lang="en-US" altLang="zh-CN" dirty="0"/>
              <a:t>CPU</a:t>
            </a:r>
            <a:r>
              <a:rPr lang="zh-CN" altLang="en-US" dirty="0"/>
              <a:t>和</a:t>
            </a:r>
            <a:r>
              <a:rPr lang="en-US" altLang="zh-CN" dirty="0"/>
              <a:t>I/O</a:t>
            </a:r>
            <a:r>
              <a:rPr lang="zh-CN" altLang="en-US" dirty="0"/>
              <a:t>子系统所共享。</a:t>
            </a:r>
          </a:p>
          <a:p>
            <a:pPr lvl="1"/>
            <a:r>
              <a:rPr lang="en-US" altLang="zh-CN" dirty="0"/>
              <a:t>DMA</a:t>
            </a:r>
            <a:r>
              <a:rPr lang="zh-CN" altLang="en-US" dirty="0"/>
              <a:t>方式也有不足之</a:t>
            </a:r>
            <a:r>
              <a:rPr lang="zh-CN" altLang="en-US" dirty="0" smtClean="0"/>
              <a:t>处</a:t>
            </a:r>
            <a:endParaRPr lang="en-US" altLang="zh-CN" dirty="0" smtClean="0"/>
          </a:p>
          <a:p>
            <a:pPr lvl="2"/>
            <a:r>
              <a:rPr lang="zh-CN" altLang="en-US" dirty="0" smtClean="0"/>
              <a:t>对</a:t>
            </a:r>
            <a:r>
              <a:rPr lang="zh-CN" altLang="en-US" dirty="0"/>
              <a:t>外围设备的管理和某些操作的控制仍需由</a:t>
            </a:r>
            <a:r>
              <a:rPr lang="en-US" altLang="zh-CN" dirty="0"/>
              <a:t>CPU</a:t>
            </a:r>
            <a:r>
              <a:rPr lang="zh-CN" altLang="en-US" dirty="0"/>
              <a:t>承担。在大中型计算机系统中，系统所配备的外设种类多、数量大，这样，对外设的管理和控制也就愈来愈多，愈来愈复杂</a:t>
            </a:r>
            <a:r>
              <a:rPr lang="zh-CN" altLang="en-US" dirty="0" smtClean="0"/>
              <a:t>。</a:t>
            </a:r>
            <a:endParaRPr lang="en-US" altLang="zh-CN" dirty="0" smtClean="0"/>
          </a:p>
          <a:p>
            <a:pPr lvl="2"/>
            <a:r>
              <a:rPr lang="zh-CN" altLang="en-US" dirty="0" smtClean="0"/>
              <a:t>大</a:t>
            </a:r>
            <a:r>
              <a:rPr lang="zh-CN" altLang="en-US" dirty="0"/>
              <a:t>容量外存的使用，使主存和外存之间的数据流量大幅度增加，有时还要求多个</a:t>
            </a:r>
            <a:r>
              <a:rPr lang="en-US" altLang="zh-CN" dirty="0"/>
              <a:t>DMA</a:t>
            </a:r>
            <a:r>
              <a:rPr lang="zh-CN" altLang="en-US" dirty="0"/>
              <a:t>同时使用，引起访问主存的冲突增加</a:t>
            </a:r>
            <a:r>
              <a:rPr lang="zh-CN" altLang="en-US" dirty="0" smtClean="0"/>
              <a:t>。</a:t>
            </a:r>
            <a:endParaRPr lang="en-US" altLang="zh-CN" dirty="0" smtClean="0"/>
          </a:p>
          <a:p>
            <a:pPr lvl="2"/>
            <a:r>
              <a:rPr lang="zh-CN" altLang="en-US" dirty="0" smtClean="0"/>
              <a:t>在</a:t>
            </a:r>
            <a:r>
              <a:rPr lang="zh-CN" altLang="en-US" dirty="0"/>
              <a:t>大型计算机系统中通常设置专门的硬件装置</a:t>
            </a:r>
            <a:r>
              <a:rPr lang="en-US" altLang="zh-CN" dirty="0">
                <a:latin typeface="Arial" charset="0"/>
              </a:rPr>
              <a:t>——</a:t>
            </a:r>
            <a:r>
              <a:rPr lang="zh-CN" altLang="en-US" dirty="0"/>
              <a:t>通道</a:t>
            </a:r>
            <a:r>
              <a:rPr lang="zh-CN" altLang="en-US" dirty="0" smtClean="0"/>
              <a:t>。</a:t>
            </a:r>
            <a:endParaRPr lang="zh-CN" altLang="en-US" dirty="0"/>
          </a:p>
        </p:txBody>
      </p:sp>
    </p:spTree>
    <p:extLst>
      <p:ext uri="{BB962C8B-B14F-4D97-AF65-F5344CB8AC3E}">
        <p14:creationId xmlns:p14="http://schemas.microsoft.com/office/powerpoint/2010/main" val="270827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设备数据传送控制方式</a:t>
            </a:r>
            <a:endParaRPr lang="en-US" dirty="0"/>
          </a:p>
        </p:txBody>
      </p:sp>
      <p:sp>
        <p:nvSpPr>
          <p:cNvPr id="3" name="Content Placeholder 2"/>
          <p:cNvSpPr>
            <a:spLocks noGrp="1"/>
          </p:cNvSpPr>
          <p:nvPr>
            <p:ph idx="1"/>
          </p:nvPr>
        </p:nvSpPr>
        <p:spPr/>
        <p:txBody>
          <a:bodyPr/>
          <a:lstStyle/>
          <a:p>
            <a:r>
              <a:rPr lang="en-US" altLang="zh-CN" dirty="0"/>
              <a:t>4. I/O</a:t>
            </a:r>
            <a:r>
              <a:rPr lang="zh-CN" altLang="en-US" dirty="0"/>
              <a:t>通道控制</a:t>
            </a:r>
            <a:r>
              <a:rPr lang="en-US" altLang="zh-CN" dirty="0"/>
              <a:t>(I/O channel control)</a:t>
            </a:r>
            <a:r>
              <a:rPr lang="zh-CN" altLang="en-US" dirty="0"/>
              <a:t>方式</a:t>
            </a:r>
          </a:p>
          <a:p>
            <a:pPr lvl="1"/>
            <a:r>
              <a:rPr lang="zh-CN" altLang="en-US" dirty="0"/>
              <a:t>“通道”不是一般概念的</a:t>
            </a:r>
            <a:r>
              <a:rPr lang="en-US" altLang="zh-CN" dirty="0"/>
              <a:t>I/O</a:t>
            </a:r>
            <a:r>
              <a:rPr lang="zh-CN" altLang="en-US" dirty="0"/>
              <a:t>通路，它是一个专用的名称</a:t>
            </a:r>
            <a:r>
              <a:rPr lang="zh-CN" altLang="en-US" dirty="0" smtClean="0"/>
              <a:t>。</a:t>
            </a:r>
            <a:endParaRPr lang="en-US" altLang="zh-CN" dirty="0" smtClean="0"/>
          </a:p>
          <a:p>
            <a:pPr lvl="1"/>
            <a:r>
              <a:rPr lang="zh-CN" altLang="en-US" dirty="0" smtClean="0"/>
              <a:t>通道</a:t>
            </a:r>
            <a:r>
              <a:rPr lang="zh-CN" altLang="en-US" dirty="0"/>
              <a:t>能独立地执行用通道命令编写的输入输出控制程序，产生相应的控制信号送给由它管辖的设备控制器，继而完成复杂的输入输出过程</a:t>
            </a:r>
            <a:r>
              <a:rPr lang="zh-CN" altLang="en-US" dirty="0" smtClean="0"/>
              <a:t>。</a:t>
            </a:r>
            <a:endParaRPr lang="en-US" altLang="zh-CN" dirty="0" smtClean="0"/>
          </a:p>
          <a:p>
            <a:pPr lvl="1"/>
            <a:r>
              <a:rPr lang="zh-CN" altLang="en-US" dirty="0" smtClean="0"/>
              <a:t>通道</a:t>
            </a:r>
            <a:r>
              <a:rPr lang="zh-CN" altLang="en-US" dirty="0"/>
              <a:t>是一种通用性和综合性都较强的输入输出方式，它代表了现代计算机组织向功能分布方向发展的初始发展</a:t>
            </a:r>
            <a:r>
              <a:rPr lang="zh-CN" altLang="en-US" dirty="0" smtClean="0"/>
              <a:t>阶段</a:t>
            </a:r>
            <a:endParaRPr lang="en-US" dirty="0"/>
          </a:p>
        </p:txBody>
      </p:sp>
    </p:spTree>
    <p:extLst>
      <p:ext uri="{BB962C8B-B14F-4D97-AF65-F5344CB8AC3E}">
        <p14:creationId xmlns:p14="http://schemas.microsoft.com/office/powerpoint/2010/main" val="861334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设备数据传送控制方式</a:t>
            </a:r>
            <a:endParaRPr lang="en-US" dirty="0"/>
          </a:p>
        </p:txBody>
      </p:sp>
      <p:sp>
        <p:nvSpPr>
          <p:cNvPr id="3" name="Content Placeholder 2"/>
          <p:cNvSpPr>
            <a:spLocks noGrp="1"/>
          </p:cNvSpPr>
          <p:nvPr>
            <p:ph idx="1"/>
          </p:nvPr>
        </p:nvSpPr>
        <p:spPr/>
        <p:txBody>
          <a:bodyPr>
            <a:normAutofit/>
          </a:bodyPr>
          <a:lstStyle/>
          <a:p>
            <a:r>
              <a:rPr lang="en-US" altLang="zh-CN" dirty="0"/>
              <a:t>5. </a:t>
            </a:r>
            <a:r>
              <a:rPr lang="zh-CN" altLang="en-US" dirty="0"/>
              <a:t>外围处理</a:t>
            </a:r>
            <a:r>
              <a:rPr lang="zh-CN" altLang="en-US" dirty="0" smtClean="0"/>
              <a:t>机方式</a:t>
            </a:r>
            <a:r>
              <a:rPr lang="en-US" altLang="zh-CN" dirty="0" smtClean="0"/>
              <a:t>(</a:t>
            </a:r>
            <a:r>
              <a:rPr lang="en-US" altLang="zh-CN" dirty="0"/>
              <a:t>peripheral processor unit</a:t>
            </a:r>
            <a:r>
              <a:rPr lang="en-US" altLang="zh-CN" dirty="0" smtClean="0"/>
              <a:t>,</a:t>
            </a:r>
            <a:r>
              <a:rPr lang="zh-CN" altLang="en-US" dirty="0" smtClean="0"/>
              <a:t> </a:t>
            </a:r>
            <a:r>
              <a:rPr lang="en-US" altLang="zh-CN" dirty="0" smtClean="0"/>
              <a:t>PPU)</a:t>
            </a:r>
          </a:p>
          <a:p>
            <a:pPr lvl="1"/>
            <a:r>
              <a:rPr lang="zh-CN" altLang="en-US" dirty="0" smtClean="0"/>
              <a:t>结构</a:t>
            </a:r>
            <a:r>
              <a:rPr lang="zh-CN" altLang="en-US" dirty="0"/>
              <a:t>更接近一般处理机，甚至就是一般小型通用计算机或微机</a:t>
            </a:r>
            <a:r>
              <a:rPr lang="zh-CN" altLang="en-US" dirty="0" smtClean="0"/>
              <a:t>。</a:t>
            </a:r>
            <a:endParaRPr lang="en-US" altLang="zh-CN" dirty="0" smtClean="0"/>
          </a:p>
          <a:p>
            <a:pPr lvl="1"/>
            <a:r>
              <a:rPr lang="zh-CN" altLang="en-US" dirty="0" smtClean="0"/>
              <a:t>可</a:t>
            </a:r>
            <a:r>
              <a:rPr lang="zh-CN" altLang="en-US" dirty="0"/>
              <a:t>完成</a:t>
            </a:r>
            <a:r>
              <a:rPr lang="en-US" altLang="zh-CN" dirty="0"/>
              <a:t>I/O</a:t>
            </a:r>
            <a:r>
              <a:rPr lang="zh-CN" altLang="en-US" dirty="0"/>
              <a:t>通道所要完成的</a:t>
            </a:r>
            <a:r>
              <a:rPr lang="en-US" altLang="zh-CN" dirty="0"/>
              <a:t>I/O</a:t>
            </a:r>
            <a:r>
              <a:rPr lang="zh-CN" altLang="en-US" dirty="0"/>
              <a:t>控制，还可完成码制变换、格式处理、数据块的检错、纠错等操作。它可具有相应的运算处理部件、缓冲部件，还可形成</a:t>
            </a:r>
            <a:r>
              <a:rPr lang="en-US" altLang="zh-CN" dirty="0"/>
              <a:t>I/O</a:t>
            </a:r>
            <a:r>
              <a:rPr lang="zh-CN" altLang="en-US" dirty="0"/>
              <a:t>程序所必需的程序转移手段</a:t>
            </a:r>
            <a:r>
              <a:rPr lang="zh-CN" altLang="en-US" dirty="0" smtClean="0"/>
              <a:t>。</a:t>
            </a:r>
            <a:endParaRPr lang="en-US" altLang="zh-CN" dirty="0" smtClean="0"/>
          </a:p>
          <a:p>
            <a:pPr lvl="1"/>
            <a:r>
              <a:rPr lang="zh-CN" altLang="en-US" dirty="0" smtClean="0"/>
              <a:t>不但</a:t>
            </a:r>
            <a:r>
              <a:rPr lang="zh-CN" altLang="en-US" dirty="0"/>
              <a:t>可简化设备控制器，而且可用它作为维护、诊断、通信控制、系统工作情况显示和人机联系的工具。</a:t>
            </a:r>
          </a:p>
          <a:p>
            <a:endParaRPr lang="en-US" dirty="0"/>
          </a:p>
        </p:txBody>
      </p:sp>
    </p:spTree>
    <p:extLst>
      <p:ext uri="{BB962C8B-B14F-4D97-AF65-F5344CB8AC3E}">
        <p14:creationId xmlns:p14="http://schemas.microsoft.com/office/powerpoint/2010/main" val="269122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设备数据传送控制方式</a:t>
            </a:r>
            <a:endParaRPr lang="en-US" dirty="0"/>
          </a:p>
        </p:txBody>
      </p:sp>
      <p:sp>
        <p:nvSpPr>
          <p:cNvPr id="3" name="Content Placeholder 2"/>
          <p:cNvSpPr>
            <a:spLocks noGrp="1"/>
          </p:cNvSpPr>
          <p:nvPr>
            <p:ph idx="1"/>
          </p:nvPr>
        </p:nvSpPr>
        <p:spPr/>
        <p:txBody>
          <a:bodyPr/>
          <a:lstStyle/>
          <a:p>
            <a:r>
              <a:rPr lang="en-US" altLang="zh-CN" dirty="0"/>
              <a:t>5. </a:t>
            </a:r>
            <a:r>
              <a:rPr lang="zh-CN" altLang="en-US" dirty="0"/>
              <a:t>外围处理机方式</a:t>
            </a:r>
            <a:r>
              <a:rPr lang="en-US" altLang="zh-CN" dirty="0"/>
              <a:t>(peripheral processor unit,</a:t>
            </a:r>
            <a:r>
              <a:rPr lang="zh-CN" altLang="en-US" dirty="0"/>
              <a:t> </a:t>
            </a:r>
            <a:r>
              <a:rPr lang="en-US" altLang="zh-CN" dirty="0"/>
              <a:t>PPU</a:t>
            </a:r>
            <a:r>
              <a:rPr lang="en-US" altLang="zh-CN" dirty="0" smtClean="0"/>
              <a:t>)</a:t>
            </a:r>
          </a:p>
          <a:p>
            <a:pPr lvl="1"/>
            <a:r>
              <a:rPr lang="zh-CN" altLang="en-US" dirty="0" smtClean="0"/>
              <a:t>外围</a:t>
            </a:r>
            <a:r>
              <a:rPr lang="zh-CN" altLang="en-US" dirty="0"/>
              <a:t>处理机基本上独立于主机工作。在某些大型计算机系统中，设置多台外围处理机，分别承担</a:t>
            </a:r>
            <a:r>
              <a:rPr lang="en-US" altLang="zh-CN" dirty="0"/>
              <a:t>I/O</a:t>
            </a:r>
            <a:r>
              <a:rPr lang="zh-CN" altLang="en-US" dirty="0"/>
              <a:t>控制、通信、维护、诊断等任务</a:t>
            </a:r>
            <a:r>
              <a:rPr lang="zh-CN" altLang="en-US" dirty="0" smtClean="0"/>
              <a:t>。</a:t>
            </a:r>
            <a:endParaRPr lang="en-US" altLang="zh-CN" dirty="0" smtClean="0"/>
          </a:p>
          <a:p>
            <a:pPr lvl="1"/>
            <a:r>
              <a:rPr lang="zh-CN" altLang="en-US" dirty="0" smtClean="0"/>
              <a:t>有</a:t>
            </a:r>
            <a:r>
              <a:rPr lang="zh-CN" altLang="en-US" dirty="0"/>
              <a:t>了外围处理机后，使计算机系统结构有了质的飞跃，由功能集中式发展为功能分散的分布式系统</a:t>
            </a:r>
            <a:r>
              <a:rPr lang="zh-CN" altLang="en-US" dirty="0" smtClean="0"/>
              <a:t>。</a:t>
            </a:r>
            <a:endParaRPr lang="en-US" dirty="0"/>
          </a:p>
        </p:txBody>
      </p:sp>
    </p:spTree>
    <p:extLst>
      <p:ext uri="{BB962C8B-B14F-4D97-AF65-F5344CB8AC3E}">
        <p14:creationId xmlns:p14="http://schemas.microsoft.com/office/powerpoint/2010/main" val="5425406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altLang="zh-CN" dirty="0" smtClean="0"/>
              <a:t>10.2</a:t>
            </a:r>
            <a:r>
              <a:rPr lang="zh-CN" altLang="en-US" dirty="0" smtClean="0"/>
              <a:t>：程序中断输入输出方式</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49040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中断的作用</a:t>
            </a:r>
            <a:endParaRPr lang="en-US" dirty="0"/>
          </a:p>
        </p:txBody>
      </p:sp>
      <p:sp>
        <p:nvSpPr>
          <p:cNvPr id="3" name="Content Placeholder 2"/>
          <p:cNvSpPr>
            <a:spLocks noGrp="1"/>
          </p:cNvSpPr>
          <p:nvPr>
            <p:ph idx="1"/>
          </p:nvPr>
        </p:nvSpPr>
        <p:spPr/>
        <p:txBody>
          <a:bodyPr/>
          <a:lstStyle/>
          <a:p>
            <a:r>
              <a:rPr lang="zh-CN" altLang="en-US" dirty="0"/>
              <a:t>“中断”是由</a:t>
            </a:r>
            <a:r>
              <a:rPr lang="en-US" altLang="zh-CN" dirty="0"/>
              <a:t>I/O</a:t>
            </a:r>
            <a:r>
              <a:rPr lang="zh-CN" altLang="en-US" dirty="0"/>
              <a:t>设备或其他非预期的急需处理的事件引起的，它使</a:t>
            </a:r>
            <a:r>
              <a:rPr lang="en-US" altLang="zh-CN" dirty="0"/>
              <a:t>CPU</a:t>
            </a:r>
            <a:r>
              <a:rPr lang="zh-CN" altLang="en-US" dirty="0"/>
              <a:t>暂时中断现在正在执行的程序，而转至另一服务程序去处理这些</a:t>
            </a:r>
            <a:r>
              <a:rPr lang="zh-CN" altLang="en-US" dirty="0" smtClean="0"/>
              <a:t>事件</a:t>
            </a:r>
            <a:r>
              <a:rPr lang="zh-CN" altLang="en-US" dirty="0"/>
              <a:t>，</a:t>
            </a:r>
            <a:r>
              <a:rPr lang="zh-CN" altLang="en-US" dirty="0" smtClean="0"/>
              <a:t>处理</a:t>
            </a:r>
            <a:r>
              <a:rPr lang="zh-CN" altLang="en-US" dirty="0"/>
              <a:t>完后再返回原程序。</a:t>
            </a:r>
          </a:p>
          <a:p>
            <a:r>
              <a:rPr lang="en-US" altLang="zh-CN" dirty="0" smtClean="0"/>
              <a:t>(</a:t>
            </a:r>
            <a:r>
              <a:rPr lang="en-US" altLang="zh-CN" dirty="0"/>
              <a:t>1) CPU</a:t>
            </a:r>
            <a:r>
              <a:rPr lang="zh-CN" altLang="en-US" dirty="0"/>
              <a:t>与</a:t>
            </a:r>
            <a:r>
              <a:rPr lang="en-US" altLang="zh-CN" dirty="0"/>
              <a:t>I/O</a:t>
            </a:r>
            <a:r>
              <a:rPr lang="zh-CN" altLang="en-US" dirty="0"/>
              <a:t>设备并行</a:t>
            </a:r>
            <a:r>
              <a:rPr lang="zh-CN" altLang="en-US" dirty="0" smtClean="0"/>
              <a:t>工作</a:t>
            </a:r>
            <a:endParaRPr lang="zh-CN" altLang="en-US" dirty="0"/>
          </a:p>
        </p:txBody>
      </p:sp>
      <p:pic>
        <p:nvPicPr>
          <p:cNvPr id="1025" name="Picture 1" descr="j1.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712" y="3965995"/>
            <a:ext cx="5627688" cy="27765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9440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中断的作用</a:t>
            </a:r>
            <a:endParaRPr lang="en-US" dirty="0"/>
          </a:p>
        </p:txBody>
      </p:sp>
      <p:sp>
        <p:nvSpPr>
          <p:cNvPr id="3" name="Content Placeholder 2"/>
          <p:cNvSpPr>
            <a:spLocks noGrp="1"/>
          </p:cNvSpPr>
          <p:nvPr>
            <p:ph idx="1"/>
          </p:nvPr>
        </p:nvSpPr>
        <p:spPr/>
        <p:txBody>
          <a:bodyPr/>
          <a:lstStyle/>
          <a:p>
            <a:r>
              <a:rPr lang="en-US" altLang="zh-CN" dirty="0"/>
              <a:t>(2) </a:t>
            </a:r>
            <a:r>
              <a:rPr lang="zh-CN" altLang="en-US" dirty="0"/>
              <a:t>硬件故障处理</a:t>
            </a:r>
          </a:p>
          <a:p>
            <a:pPr lvl="1"/>
            <a:r>
              <a:rPr lang="zh-CN" altLang="en-US" dirty="0"/>
              <a:t>计算机运行时，如硬件出现某些故障，机器中断系统发出中断请求，</a:t>
            </a:r>
            <a:r>
              <a:rPr lang="en-US" altLang="zh-CN" dirty="0"/>
              <a:t>CPU</a:t>
            </a:r>
            <a:r>
              <a:rPr lang="zh-CN" altLang="en-US" dirty="0"/>
              <a:t>响应中断后自动进行处理。</a:t>
            </a:r>
          </a:p>
          <a:p>
            <a:r>
              <a:rPr lang="en-US" altLang="zh-CN" dirty="0"/>
              <a:t>(3) </a:t>
            </a:r>
            <a:r>
              <a:rPr lang="zh-CN" altLang="en-US" dirty="0"/>
              <a:t>实现人机联系</a:t>
            </a:r>
          </a:p>
          <a:p>
            <a:pPr lvl="1"/>
            <a:r>
              <a:rPr lang="zh-CN" altLang="en-US" dirty="0"/>
              <a:t>在计算机工作过程中，如果用户要干预机器，如抽查计算中间结果，了解机器的工作状态，给机器下达临时性的命令等</a:t>
            </a:r>
            <a:r>
              <a:rPr lang="zh-CN" altLang="en-US" dirty="0" smtClean="0"/>
              <a:t>。</a:t>
            </a:r>
            <a:endParaRPr lang="en-US" altLang="zh-CN" dirty="0" smtClean="0"/>
          </a:p>
          <a:p>
            <a:r>
              <a:rPr lang="en-US" altLang="zh-CN" dirty="0"/>
              <a:t>(4) </a:t>
            </a:r>
            <a:r>
              <a:rPr lang="zh-CN" altLang="en-US" dirty="0"/>
              <a:t>实现多道程序和分时操作</a:t>
            </a:r>
          </a:p>
          <a:p>
            <a:pPr lvl="1"/>
            <a:r>
              <a:rPr lang="zh-CN" altLang="en-US" dirty="0"/>
              <a:t>多道程序的切换运行需借助于中断系统。也可以通过分配每道程序一个固定时间片，利用时钟定时发中断进行程序</a:t>
            </a:r>
            <a:r>
              <a:rPr lang="zh-CN" altLang="en-US" dirty="0" smtClean="0"/>
              <a:t>切换</a:t>
            </a:r>
            <a:r>
              <a:rPr lang="zh-CN" altLang="en-US" dirty="0"/>
              <a:t>。</a:t>
            </a:r>
          </a:p>
        </p:txBody>
      </p:sp>
    </p:spTree>
    <p:extLst>
      <p:ext uri="{BB962C8B-B14F-4D97-AF65-F5344CB8AC3E}">
        <p14:creationId xmlns:p14="http://schemas.microsoft.com/office/powerpoint/2010/main" val="147485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中断的作用</a:t>
            </a:r>
            <a:endParaRPr lang="en-US" dirty="0"/>
          </a:p>
        </p:txBody>
      </p:sp>
      <p:sp>
        <p:nvSpPr>
          <p:cNvPr id="3" name="Content Placeholder 2"/>
          <p:cNvSpPr>
            <a:spLocks noGrp="1"/>
          </p:cNvSpPr>
          <p:nvPr>
            <p:ph idx="1"/>
          </p:nvPr>
        </p:nvSpPr>
        <p:spPr/>
        <p:txBody>
          <a:bodyPr>
            <a:normAutofit fontScale="92500"/>
          </a:bodyPr>
          <a:lstStyle/>
          <a:p>
            <a:r>
              <a:rPr lang="en-US" altLang="zh-CN" dirty="0" smtClean="0"/>
              <a:t>(</a:t>
            </a:r>
            <a:r>
              <a:rPr lang="en-US" altLang="zh-CN" dirty="0"/>
              <a:t>5) </a:t>
            </a:r>
            <a:r>
              <a:rPr lang="zh-CN" altLang="en-US" dirty="0"/>
              <a:t>实现实时处理</a:t>
            </a:r>
          </a:p>
          <a:p>
            <a:pPr lvl="1"/>
            <a:r>
              <a:rPr lang="zh-CN" altLang="en-US" dirty="0"/>
              <a:t>所谓实时处理，是指在某个事件或现象出现时及时地进行处理，而不是集中起来再进行批处理。这些事件出现的时刻是随机的，而不是程序本身所能预见的，因此，要求计算机中断正在执行的程序，转而去执行中断服务程序。 </a:t>
            </a:r>
            <a:endParaRPr lang="en-US" altLang="zh-CN" dirty="0" smtClean="0"/>
          </a:p>
          <a:p>
            <a:r>
              <a:rPr lang="en-US" altLang="zh-CN" dirty="0"/>
              <a:t>(6) </a:t>
            </a:r>
            <a:r>
              <a:rPr lang="zh-CN" altLang="en-US" dirty="0"/>
              <a:t>实现应用程序和操作系统</a:t>
            </a:r>
            <a:r>
              <a:rPr lang="en-US" altLang="zh-CN" dirty="0"/>
              <a:t>(</a:t>
            </a:r>
            <a:r>
              <a:rPr lang="zh-CN" altLang="en-US" dirty="0"/>
              <a:t>管态程序</a:t>
            </a:r>
            <a:r>
              <a:rPr lang="en-US" altLang="zh-CN" dirty="0"/>
              <a:t>)</a:t>
            </a:r>
            <a:r>
              <a:rPr lang="zh-CN" altLang="en-US" dirty="0"/>
              <a:t>的联系</a:t>
            </a:r>
          </a:p>
          <a:p>
            <a:pPr lvl="1"/>
            <a:r>
              <a:rPr lang="zh-CN" altLang="en-US" dirty="0"/>
              <a:t>可以在用户程序中安排一条</a:t>
            </a:r>
            <a:r>
              <a:rPr lang="zh-CN" altLang="en-US" dirty="0">
                <a:latin typeface="Arial" charset="0"/>
              </a:rPr>
              <a:t>“</a:t>
            </a:r>
            <a:r>
              <a:rPr lang="en-US" altLang="zh-CN" dirty="0"/>
              <a:t>Trap</a:t>
            </a:r>
            <a:r>
              <a:rPr lang="en-US" altLang="zh-CN" dirty="0">
                <a:latin typeface="Arial" charset="0"/>
              </a:rPr>
              <a:t>”</a:t>
            </a:r>
            <a:r>
              <a:rPr lang="zh-CN" altLang="en-US" dirty="0"/>
              <a:t>指令进入操作系统，称之为</a:t>
            </a:r>
            <a:r>
              <a:rPr lang="zh-CN" altLang="en-US" dirty="0">
                <a:latin typeface="Arial" charset="0"/>
              </a:rPr>
              <a:t>“</a:t>
            </a:r>
            <a:r>
              <a:rPr lang="zh-CN" altLang="en-US" dirty="0"/>
              <a:t>软中断</a:t>
            </a:r>
            <a:r>
              <a:rPr lang="zh-CN" altLang="en-US" dirty="0">
                <a:latin typeface="Arial" charset="0"/>
              </a:rPr>
              <a:t>”</a:t>
            </a:r>
            <a:r>
              <a:rPr lang="zh-CN" altLang="en-US" dirty="0"/>
              <a:t>。其中断处理过程与其他中断类似。</a:t>
            </a:r>
          </a:p>
          <a:p>
            <a:r>
              <a:rPr lang="en-US" altLang="zh-CN" dirty="0"/>
              <a:t>(7) </a:t>
            </a:r>
            <a:r>
              <a:rPr lang="zh-CN" altLang="en-US" dirty="0"/>
              <a:t>多处理机系统各处理机间的联系</a:t>
            </a:r>
          </a:p>
          <a:p>
            <a:pPr lvl="1"/>
            <a:r>
              <a:rPr lang="zh-CN" altLang="en-US" dirty="0"/>
              <a:t>在多处理机系统中，处理机和处理机之间的信息交流和任务切换可以通过中断来实现</a:t>
            </a:r>
            <a:r>
              <a:rPr lang="zh-CN" altLang="en-US" dirty="0" smtClean="0"/>
              <a:t>。</a:t>
            </a:r>
            <a:endParaRPr lang="zh-CN" altLang="en-US" dirty="0"/>
          </a:p>
        </p:txBody>
      </p:sp>
    </p:spTree>
    <p:extLst>
      <p:ext uri="{BB962C8B-B14F-4D97-AF65-F5344CB8AC3E}">
        <p14:creationId xmlns:p14="http://schemas.microsoft.com/office/powerpoint/2010/main" val="591056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kumimoji="1" lang="en-US" altLang="zh-CN" dirty="0" smtClean="0"/>
              <a:t>10.1</a:t>
            </a:r>
            <a:r>
              <a:rPr kumimoji="1" lang="zh-CN" altLang="en-US" dirty="0" smtClean="0"/>
              <a:t>：输入</a:t>
            </a:r>
            <a:r>
              <a:rPr kumimoji="1" lang="zh-CN" altLang="en-US" dirty="0"/>
              <a:t>输出系统概述</a:t>
            </a:r>
          </a:p>
        </p:txBody>
      </p:sp>
      <p:sp>
        <p:nvSpPr>
          <p:cNvPr id="5" name="Subtitle 4"/>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205853305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有关中断的产生和响应的概念</a:t>
            </a:r>
            <a:endParaRPr lang="en-US" dirty="0"/>
          </a:p>
        </p:txBody>
      </p:sp>
      <p:sp>
        <p:nvSpPr>
          <p:cNvPr id="3" name="Content Placeholder 2"/>
          <p:cNvSpPr>
            <a:spLocks noGrp="1"/>
          </p:cNvSpPr>
          <p:nvPr>
            <p:ph idx="1"/>
          </p:nvPr>
        </p:nvSpPr>
        <p:spPr/>
        <p:txBody>
          <a:bodyPr>
            <a:normAutofit/>
          </a:bodyPr>
          <a:lstStyle/>
          <a:p>
            <a:r>
              <a:rPr lang="en-US" altLang="zh-CN" dirty="0"/>
              <a:t>(1) </a:t>
            </a:r>
            <a:r>
              <a:rPr lang="zh-CN" altLang="en-US" dirty="0"/>
              <a:t>中</a:t>
            </a:r>
            <a:r>
              <a:rPr lang="zh-CN" altLang="en-US" dirty="0" smtClean="0"/>
              <a:t>断源：引起</a:t>
            </a:r>
            <a:r>
              <a:rPr lang="zh-CN" altLang="en-US" dirty="0"/>
              <a:t>中断的事件，即发出中断请求的</a:t>
            </a:r>
            <a:r>
              <a:rPr lang="zh-CN" altLang="en-US" dirty="0" smtClean="0"/>
              <a:t>来源</a:t>
            </a:r>
            <a:endParaRPr lang="en-US" altLang="zh-CN" dirty="0" smtClean="0"/>
          </a:p>
          <a:p>
            <a:r>
              <a:rPr lang="zh-CN" altLang="en-US" dirty="0" smtClean="0"/>
              <a:t>① </a:t>
            </a:r>
            <a:r>
              <a:rPr lang="zh-CN" altLang="en-US" dirty="0"/>
              <a:t>中断源的种类</a:t>
            </a:r>
          </a:p>
          <a:p>
            <a:pPr lvl="1"/>
            <a:r>
              <a:rPr lang="zh-CN" altLang="en-US" dirty="0"/>
              <a:t>外</a:t>
            </a:r>
            <a:r>
              <a:rPr lang="zh-CN" altLang="en-US" dirty="0" smtClean="0"/>
              <a:t>中断：</a:t>
            </a:r>
            <a:r>
              <a:rPr lang="en-US" altLang="zh-CN" dirty="0" smtClean="0"/>
              <a:t>I/O</a:t>
            </a:r>
            <a:r>
              <a:rPr lang="zh-CN" altLang="en-US" dirty="0"/>
              <a:t>设备、定时钟等来自处理机外部设备的</a:t>
            </a:r>
            <a:r>
              <a:rPr lang="zh-CN" altLang="en-US" dirty="0" smtClean="0"/>
              <a:t>中断</a:t>
            </a:r>
            <a:endParaRPr lang="zh-CN" altLang="en-US" dirty="0"/>
          </a:p>
          <a:p>
            <a:pPr lvl="1"/>
            <a:r>
              <a:rPr lang="zh-CN" altLang="en-US" dirty="0"/>
              <a:t>内</a:t>
            </a:r>
            <a:r>
              <a:rPr lang="zh-CN" altLang="en-US" dirty="0" smtClean="0"/>
              <a:t>中断：处理器</a:t>
            </a:r>
            <a:r>
              <a:rPr lang="zh-CN" altLang="en-US" dirty="0"/>
              <a:t>硬件故障或程序“出错”引起的</a:t>
            </a:r>
            <a:r>
              <a:rPr lang="zh-CN" altLang="en-US" dirty="0" smtClean="0"/>
              <a:t>中断</a:t>
            </a:r>
            <a:endParaRPr lang="en-US" altLang="zh-CN" dirty="0" smtClean="0"/>
          </a:p>
          <a:p>
            <a:pPr lvl="1"/>
            <a:r>
              <a:rPr lang="zh-CN" altLang="en-US" dirty="0"/>
              <a:t>软</a:t>
            </a:r>
            <a:r>
              <a:rPr lang="zh-CN" altLang="en-US" dirty="0" smtClean="0"/>
              <a:t>中断：由</a:t>
            </a:r>
            <a:r>
              <a:rPr lang="zh-CN" altLang="en-US" dirty="0"/>
              <a:t>“</a:t>
            </a:r>
            <a:r>
              <a:rPr lang="en-US" altLang="zh-CN" dirty="0"/>
              <a:t>Trap”</a:t>
            </a:r>
            <a:r>
              <a:rPr lang="zh-CN" altLang="en-US" dirty="0"/>
              <a:t>指令产生</a:t>
            </a:r>
            <a:r>
              <a:rPr lang="zh-CN" altLang="en-US" dirty="0" smtClean="0"/>
              <a:t>的中断，在</a:t>
            </a:r>
            <a:r>
              <a:rPr lang="zh-CN" altLang="en-US" dirty="0"/>
              <a:t>程序中预先安排好的</a:t>
            </a:r>
            <a:r>
              <a:rPr lang="zh-CN" altLang="en-US" dirty="0" smtClean="0"/>
              <a:t>。</a:t>
            </a:r>
            <a:endParaRPr lang="en-US" altLang="zh-CN" dirty="0" smtClean="0"/>
          </a:p>
          <a:p>
            <a:pPr lvl="1"/>
            <a:r>
              <a:rPr lang="zh-CN" altLang="en-US" dirty="0" smtClean="0"/>
              <a:t>前面</a:t>
            </a:r>
            <a:r>
              <a:rPr lang="zh-CN" altLang="en-US" dirty="0"/>
              <a:t>两种中断则是随机发生的。</a:t>
            </a:r>
            <a:endParaRPr lang="en-US" dirty="0"/>
          </a:p>
        </p:txBody>
      </p:sp>
    </p:spTree>
    <p:extLst>
      <p:ext uri="{BB962C8B-B14F-4D97-AF65-F5344CB8AC3E}">
        <p14:creationId xmlns:p14="http://schemas.microsoft.com/office/powerpoint/2010/main" val="17728793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有关中断的产生和响应的概念</a:t>
            </a:r>
            <a:endParaRPr lang="en-US" dirty="0"/>
          </a:p>
        </p:txBody>
      </p:sp>
      <p:sp>
        <p:nvSpPr>
          <p:cNvPr id="3" name="Content Placeholder 2"/>
          <p:cNvSpPr>
            <a:spLocks noGrp="1"/>
          </p:cNvSpPr>
          <p:nvPr>
            <p:ph idx="1"/>
          </p:nvPr>
        </p:nvSpPr>
        <p:spPr/>
        <p:txBody>
          <a:bodyPr/>
          <a:lstStyle/>
          <a:p>
            <a:r>
              <a:rPr lang="zh-CN" altLang="en-US" dirty="0"/>
              <a:t>② 中断触发器</a:t>
            </a:r>
          </a:p>
          <a:p>
            <a:pPr lvl="1"/>
            <a:r>
              <a:rPr lang="zh-CN" altLang="en-US" dirty="0"/>
              <a:t>当中断源发生引起中断的事件时，先将它保存在设备控制器的“中断触发器”中，即将“中断触发器”置“</a:t>
            </a:r>
            <a:r>
              <a:rPr lang="en-US" altLang="zh-CN" dirty="0"/>
              <a:t>1”</a:t>
            </a:r>
            <a:r>
              <a:rPr lang="zh-CN" altLang="en-US" dirty="0"/>
              <a:t>。当中断触发器为“</a:t>
            </a:r>
            <a:r>
              <a:rPr lang="en-US" altLang="zh-CN" dirty="0"/>
              <a:t>1”</a:t>
            </a:r>
            <a:r>
              <a:rPr lang="zh-CN" altLang="en-US" dirty="0"/>
              <a:t>时，向</a:t>
            </a:r>
            <a:r>
              <a:rPr lang="en-US" altLang="zh-CN" dirty="0"/>
              <a:t>CPU</a:t>
            </a:r>
            <a:r>
              <a:rPr lang="zh-CN" altLang="en-US" dirty="0"/>
              <a:t>发出“中断请求”信号</a:t>
            </a:r>
            <a:r>
              <a:rPr lang="zh-CN" altLang="en-US" dirty="0" smtClean="0"/>
              <a:t>。</a:t>
            </a:r>
            <a:endParaRPr lang="en-US" altLang="zh-CN" dirty="0" smtClean="0"/>
          </a:p>
          <a:p>
            <a:pPr lvl="1"/>
            <a:r>
              <a:rPr lang="zh-CN" altLang="en-US" dirty="0" smtClean="0"/>
              <a:t>每个中断源有一个中断触发器。全机的多个中断触发器构成中断寄存器。其内容称为中断字或中断码。</a:t>
            </a:r>
            <a:endParaRPr lang="en-US" altLang="zh-CN" dirty="0" smtClean="0"/>
          </a:p>
          <a:p>
            <a:pPr lvl="1"/>
            <a:r>
              <a:rPr lang="en-US" altLang="zh-CN" dirty="0" smtClean="0"/>
              <a:t>CPU</a:t>
            </a:r>
            <a:r>
              <a:rPr lang="zh-CN" altLang="en-US" dirty="0"/>
              <a:t>进行中断处理时，根据中断字确定中断源，转入相应的服务程序。</a:t>
            </a:r>
            <a:endParaRPr lang="en-US" dirty="0"/>
          </a:p>
        </p:txBody>
      </p:sp>
    </p:spTree>
    <p:extLst>
      <p:ext uri="{BB962C8B-B14F-4D97-AF65-F5344CB8AC3E}">
        <p14:creationId xmlns:p14="http://schemas.microsoft.com/office/powerpoint/2010/main" val="4477173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有关中断的产生和响应的概念</a:t>
            </a:r>
            <a:endParaRPr lang="en-US" dirty="0"/>
          </a:p>
        </p:txBody>
      </p:sp>
      <p:sp>
        <p:nvSpPr>
          <p:cNvPr id="3" name="Content Placeholder 2"/>
          <p:cNvSpPr>
            <a:spLocks noGrp="1"/>
          </p:cNvSpPr>
          <p:nvPr>
            <p:ph idx="1"/>
          </p:nvPr>
        </p:nvSpPr>
        <p:spPr/>
        <p:txBody>
          <a:bodyPr/>
          <a:lstStyle/>
          <a:p>
            <a:r>
              <a:rPr lang="en-US" altLang="zh-CN" dirty="0"/>
              <a:t>(2) </a:t>
            </a:r>
            <a:r>
              <a:rPr lang="zh-CN" altLang="en-US" dirty="0"/>
              <a:t>中断的分级与中断优先权</a:t>
            </a:r>
          </a:p>
          <a:p>
            <a:pPr lvl="1"/>
            <a:r>
              <a:rPr lang="zh-CN" altLang="en-US" dirty="0"/>
              <a:t>在设计中断系统时，要把全部中断源按中断性质和处理的轻重缓急进行排队并给予优先权</a:t>
            </a:r>
            <a:r>
              <a:rPr lang="zh-CN" altLang="en-US" dirty="0" smtClean="0"/>
              <a:t>。</a:t>
            </a:r>
            <a:endParaRPr lang="en-US" altLang="zh-CN" dirty="0" smtClean="0"/>
          </a:p>
          <a:p>
            <a:pPr lvl="1"/>
            <a:r>
              <a:rPr lang="zh-CN" altLang="en-US" dirty="0" smtClean="0"/>
              <a:t>优先权：有</a:t>
            </a:r>
            <a:r>
              <a:rPr lang="zh-CN" altLang="en-US" dirty="0"/>
              <a:t>多个中断同时发生时，对各个中断响应的优先次序。</a:t>
            </a:r>
          </a:p>
          <a:p>
            <a:pPr lvl="1"/>
            <a:r>
              <a:rPr lang="zh-CN" altLang="en-US" dirty="0"/>
              <a:t>当中断源数量很多时，中断字就会很长；同时也由于软件处理的方便，一般把所有中断按不同的类别分为若干级，称为中断级，在同一级中还可以有多个中断源</a:t>
            </a:r>
            <a:r>
              <a:rPr lang="zh-CN" altLang="en-US" dirty="0" smtClean="0"/>
              <a:t>。</a:t>
            </a:r>
            <a:endParaRPr lang="en-US" altLang="zh-CN" dirty="0" smtClean="0"/>
          </a:p>
          <a:p>
            <a:pPr lvl="1"/>
            <a:r>
              <a:rPr lang="zh-CN" altLang="en-US" dirty="0" smtClean="0"/>
              <a:t>首先</a:t>
            </a:r>
            <a:r>
              <a:rPr lang="zh-CN" altLang="en-US" dirty="0"/>
              <a:t>按中断级确定优先次序，然后在同一级内再确定各个中断源的优先权。</a:t>
            </a:r>
            <a:endParaRPr lang="en-US" dirty="0"/>
          </a:p>
        </p:txBody>
      </p:sp>
    </p:spTree>
    <p:extLst>
      <p:ext uri="{BB962C8B-B14F-4D97-AF65-F5344CB8AC3E}">
        <p14:creationId xmlns:p14="http://schemas.microsoft.com/office/powerpoint/2010/main" val="29704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有关中断的产生和响应的概念</a:t>
            </a:r>
            <a:endParaRPr lang="en-US" dirty="0"/>
          </a:p>
        </p:txBody>
      </p:sp>
      <p:sp>
        <p:nvSpPr>
          <p:cNvPr id="3" name="Content Placeholder 2"/>
          <p:cNvSpPr>
            <a:spLocks noGrp="1"/>
          </p:cNvSpPr>
          <p:nvPr>
            <p:ph idx="1"/>
          </p:nvPr>
        </p:nvSpPr>
        <p:spPr/>
        <p:txBody>
          <a:bodyPr/>
          <a:lstStyle/>
          <a:p>
            <a:r>
              <a:rPr lang="en-US" altLang="zh-CN" dirty="0"/>
              <a:t>(2) </a:t>
            </a:r>
            <a:r>
              <a:rPr lang="zh-CN" altLang="en-US" dirty="0"/>
              <a:t>中断的分级与中断优先权</a:t>
            </a:r>
          </a:p>
          <a:p>
            <a:pPr lvl="1"/>
            <a:r>
              <a:rPr lang="zh-CN" altLang="en-US" dirty="0" smtClean="0"/>
              <a:t>当对</a:t>
            </a:r>
            <a:r>
              <a:rPr lang="zh-CN" altLang="en-US" dirty="0"/>
              <a:t>设备分配优先权时，必须考虑数据的传输率和服务程序的要求</a:t>
            </a:r>
            <a:r>
              <a:rPr lang="zh-CN" altLang="en-US" dirty="0" smtClean="0"/>
              <a:t>。</a:t>
            </a:r>
            <a:endParaRPr lang="en-US" altLang="zh-CN" dirty="0" smtClean="0"/>
          </a:p>
          <a:p>
            <a:pPr lvl="1"/>
            <a:r>
              <a:rPr lang="zh-CN" altLang="en-US" dirty="0" smtClean="0"/>
              <a:t>如果</a:t>
            </a:r>
            <a:r>
              <a:rPr lang="zh-CN" altLang="en-US" dirty="0"/>
              <a:t>来自某些设备的数据只是在一个短的时间内有效，为了保证数据的有效性，通常把最高的优先权分配给它们</a:t>
            </a:r>
            <a:r>
              <a:rPr lang="zh-CN" altLang="en-US" dirty="0" smtClean="0"/>
              <a:t>。</a:t>
            </a:r>
            <a:endParaRPr lang="en-US" altLang="zh-CN" dirty="0" smtClean="0"/>
          </a:p>
          <a:p>
            <a:pPr lvl="1"/>
            <a:r>
              <a:rPr lang="zh-CN" altLang="en-US" dirty="0" smtClean="0"/>
              <a:t>较</a:t>
            </a:r>
            <a:r>
              <a:rPr lang="zh-CN" altLang="en-US" dirty="0"/>
              <a:t>低的优先权分配给数据有效期较长的设备，以及具有数据自动恢复能力的设备。</a:t>
            </a:r>
          </a:p>
          <a:p>
            <a:endParaRPr lang="en-US" dirty="0"/>
          </a:p>
        </p:txBody>
      </p:sp>
    </p:spTree>
    <p:extLst>
      <p:ext uri="{BB962C8B-B14F-4D97-AF65-F5344CB8AC3E}">
        <p14:creationId xmlns:p14="http://schemas.microsoft.com/office/powerpoint/2010/main" val="5319267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有关中断的产生和响应的概念</a:t>
            </a:r>
            <a:endParaRPr lang="en-US" dirty="0"/>
          </a:p>
        </p:txBody>
      </p:sp>
      <p:sp>
        <p:nvSpPr>
          <p:cNvPr id="3" name="Content Placeholder 2"/>
          <p:cNvSpPr>
            <a:spLocks noGrp="1"/>
          </p:cNvSpPr>
          <p:nvPr>
            <p:ph idx="1"/>
          </p:nvPr>
        </p:nvSpPr>
        <p:spPr/>
        <p:txBody>
          <a:bodyPr>
            <a:normAutofit/>
          </a:bodyPr>
          <a:lstStyle/>
          <a:p>
            <a:r>
              <a:rPr lang="en-US" altLang="zh-CN" dirty="0"/>
              <a:t>(3) </a:t>
            </a:r>
            <a:r>
              <a:rPr lang="zh-CN" altLang="en-US" dirty="0"/>
              <a:t>禁止中断和中断屏蔽</a:t>
            </a:r>
          </a:p>
          <a:p>
            <a:r>
              <a:rPr lang="en-US" altLang="zh-CN" dirty="0"/>
              <a:t>① </a:t>
            </a:r>
            <a:r>
              <a:rPr lang="zh-CN" altLang="en-US" dirty="0"/>
              <a:t>禁止</a:t>
            </a:r>
            <a:r>
              <a:rPr lang="zh-CN" altLang="en-US" dirty="0" smtClean="0"/>
              <a:t>中断：产生中断源后，由于某种条件的存在，</a:t>
            </a:r>
            <a:r>
              <a:rPr lang="en-US" altLang="zh-CN" dirty="0" smtClean="0"/>
              <a:t>CPU</a:t>
            </a:r>
            <a:r>
              <a:rPr lang="zh-CN" altLang="en-US" dirty="0" smtClean="0"/>
              <a:t>不能中止现行程序的执行</a:t>
            </a:r>
            <a:endParaRPr lang="en-US" altLang="zh-CN" dirty="0" smtClean="0"/>
          </a:p>
          <a:p>
            <a:pPr lvl="1"/>
            <a:r>
              <a:rPr lang="zh-CN" altLang="en-US" dirty="0" smtClean="0"/>
              <a:t>在</a:t>
            </a:r>
            <a:r>
              <a:rPr lang="en-US" altLang="zh-CN" dirty="0"/>
              <a:t>CPU</a:t>
            </a:r>
            <a:r>
              <a:rPr lang="zh-CN" altLang="en-US" dirty="0"/>
              <a:t>内部设有一个</a:t>
            </a:r>
            <a:r>
              <a:rPr lang="zh-CN" altLang="en-US" dirty="0">
                <a:latin typeface="Arial" charset="0"/>
              </a:rPr>
              <a:t>“</a:t>
            </a:r>
            <a:r>
              <a:rPr lang="zh-CN" altLang="en-US" dirty="0"/>
              <a:t>中断允许</a:t>
            </a:r>
            <a:r>
              <a:rPr lang="zh-CN" altLang="en-US" dirty="0">
                <a:latin typeface="Arial" charset="0"/>
              </a:rPr>
              <a:t>”</a:t>
            </a:r>
            <a:r>
              <a:rPr lang="zh-CN" altLang="en-US" dirty="0"/>
              <a:t>触发器</a:t>
            </a:r>
            <a:r>
              <a:rPr lang="zh-CN" altLang="en-US" dirty="0" smtClean="0"/>
              <a:t>。</a:t>
            </a:r>
            <a:endParaRPr lang="en-US" altLang="zh-CN" dirty="0" smtClean="0"/>
          </a:p>
          <a:p>
            <a:pPr lvl="1"/>
            <a:r>
              <a:rPr lang="zh-CN" altLang="en-US" dirty="0"/>
              <a:t>允许</a:t>
            </a:r>
            <a:r>
              <a:rPr lang="zh-CN" altLang="en-US" dirty="0" smtClean="0"/>
              <a:t>中断：只有</a:t>
            </a:r>
            <a:r>
              <a:rPr lang="zh-CN" altLang="en-US" dirty="0"/>
              <a:t>该触发器为</a:t>
            </a:r>
            <a:r>
              <a:rPr lang="zh-CN" altLang="en-US" dirty="0">
                <a:latin typeface="Arial" charset="0"/>
              </a:rPr>
              <a:t>“</a:t>
            </a:r>
            <a:r>
              <a:rPr lang="en-US" altLang="zh-CN" dirty="0"/>
              <a:t>1</a:t>
            </a:r>
            <a:r>
              <a:rPr lang="en-US" altLang="zh-CN" dirty="0">
                <a:latin typeface="Arial" charset="0"/>
              </a:rPr>
              <a:t>”</a:t>
            </a:r>
            <a:r>
              <a:rPr lang="zh-CN" altLang="en-US" dirty="0"/>
              <a:t>状态时，才允许处理机响应</a:t>
            </a:r>
            <a:r>
              <a:rPr lang="zh-CN" altLang="en-US" dirty="0" smtClean="0"/>
              <a:t>中断</a:t>
            </a:r>
            <a:endParaRPr lang="en-US" altLang="zh-CN" dirty="0" smtClean="0"/>
          </a:p>
          <a:p>
            <a:pPr lvl="1"/>
            <a:r>
              <a:rPr lang="zh-CN" altLang="en-US" dirty="0"/>
              <a:t>禁止</a:t>
            </a:r>
            <a:r>
              <a:rPr lang="zh-CN" altLang="en-US" dirty="0" smtClean="0"/>
              <a:t>中断：如果</a:t>
            </a:r>
            <a:r>
              <a:rPr lang="zh-CN" altLang="en-US" dirty="0"/>
              <a:t>该触发器被清除，则不响应所有中断源申请的</a:t>
            </a:r>
            <a:r>
              <a:rPr lang="zh-CN" altLang="en-US" dirty="0" smtClean="0"/>
              <a:t>中断</a:t>
            </a:r>
            <a:endParaRPr lang="en-US" altLang="zh-CN" dirty="0" smtClean="0"/>
          </a:p>
          <a:p>
            <a:pPr lvl="1"/>
            <a:r>
              <a:rPr lang="zh-CN" altLang="en-US" dirty="0" smtClean="0">
                <a:latin typeface="Arial" charset="0"/>
              </a:rPr>
              <a:t>“</a:t>
            </a:r>
            <a:r>
              <a:rPr lang="zh-CN" altLang="en-US" dirty="0"/>
              <a:t>中断允许</a:t>
            </a:r>
            <a:r>
              <a:rPr lang="zh-CN" altLang="en-US" dirty="0">
                <a:latin typeface="Arial" charset="0"/>
              </a:rPr>
              <a:t>”</a:t>
            </a:r>
            <a:r>
              <a:rPr lang="zh-CN" altLang="en-US" dirty="0"/>
              <a:t>触发器通过</a:t>
            </a:r>
            <a:r>
              <a:rPr lang="zh-CN" altLang="en-US" dirty="0">
                <a:latin typeface="Arial" charset="0"/>
              </a:rPr>
              <a:t>“</a:t>
            </a:r>
            <a:r>
              <a:rPr lang="zh-CN" altLang="en-US" dirty="0"/>
              <a:t>开中断</a:t>
            </a:r>
            <a:r>
              <a:rPr lang="zh-CN" altLang="en-US" dirty="0">
                <a:latin typeface="Arial" charset="0"/>
              </a:rPr>
              <a:t>”</a:t>
            </a:r>
            <a:r>
              <a:rPr lang="zh-CN" altLang="en-US" dirty="0"/>
              <a:t>或</a:t>
            </a:r>
            <a:r>
              <a:rPr lang="zh-CN" altLang="en-US" dirty="0">
                <a:latin typeface="Arial" charset="0"/>
              </a:rPr>
              <a:t>“</a:t>
            </a:r>
            <a:r>
              <a:rPr lang="zh-CN" altLang="en-US" dirty="0"/>
              <a:t>关中断</a:t>
            </a:r>
            <a:r>
              <a:rPr lang="zh-CN" altLang="en-US" dirty="0">
                <a:latin typeface="Arial" charset="0"/>
              </a:rPr>
              <a:t>”</a:t>
            </a:r>
            <a:r>
              <a:rPr lang="zh-CN" altLang="en-US" dirty="0"/>
              <a:t>指令来置位、复位。进入中断服务程序后自动</a:t>
            </a:r>
            <a:r>
              <a:rPr lang="zh-CN" altLang="en-US" dirty="0">
                <a:latin typeface="Arial" charset="0"/>
              </a:rPr>
              <a:t>“</a:t>
            </a:r>
            <a:r>
              <a:rPr lang="zh-CN" altLang="en-US" dirty="0"/>
              <a:t>关中断</a:t>
            </a:r>
            <a:r>
              <a:rPr lang="zh-CN" altLang="en-US" dirty="0">
                <a:latin typeface="Arial" charset="0"/>
              </a:rPr>
              <a:t>”</a:t>
            </a:r>
            <a:r>
              <a:rPr lang="zh-CN" altLang="en-US" dirty="0" smtClean="0"/>
              <a:t>。</a:t>
            </a:r>
            <a:endParaRPr lang="zh-CN" altLang="en-US" dirty="0"/>
          </a:p>
        </p:txBody>
      </p:sp>
    </p:spTree>
    <p:extLst>
      <p:ext uri="{BB962C8B-B14F-4D97-AF65-F5344CB8AC3E}">
        <p14:creationId xmlns:p14="http://schemas.microsoft.com/office/powerpoint/2010/main" val="1183471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有关中断的产生和响应的概念</a:t>
            </a:r>
            <a:endParaRPr lang="en-US" dirty="0"/>
          </a:p>
        </p:txBody>
      </p:sp>
      <p:sp>
        <p:nvSpPr>
          <p:cNvPr id="3" name="Content Placeholder 2"/>
          <p:cNvSpPr>
            <a:spLocks noGrp="1"/>
          </p:cNvSpPr>
          <p:nvPr>
            <p:ph idx="1"/>
          </p:nvPr>
        </p:nvSpPr>
        <p:spPr/>
        <p:txBody>
          <a:bodyPr/>
          <a:lstStyle/>
          <a:p>
            <a:r>
              <a:rPr lang="en-US" altLang="zh-CN" dirty="0"/>
              <a:t>② </a:t>
            </a:r>
            <a:r>
              <a:rPr lang="zh-CN" altLang="en-US" dirty="0"/>
              <a:t>中断</a:t>
            </a:r>
            <a:r>
              <a:rPr lang="zh-CN" altLang="en-US" dirty="0" smtClean="0"/>
              <a:t>屏蔽：当</a:t>
            </a:r>
            <a:r>
              <a:rPr lang="zh-CN" altLang="en-US" dirty="0"/>
              <a:t>产生中断请求后，用程序方式有选择地封锁部分中断，而允许其余部分中断仍得到</a:t>
            </a:r>
            <a:r>
              <a:rPr lang="zh-CN" altLang="en-US" dirty="0" smtClean="0"/>
              <a:t>响应</a:t>
            </a:r>
            <a:endParaRPr lang="en-US" altLang="zh-CN" dirty="0" smtClean="0"/>
          </a:p>
          <a:p>
            <a:pPr lvl="1"/>
            <a:r>
              <a:rPr lang="zh-CN" altLang="en-US" dirty="0" smtClean="0"/>
              <a:t>实现</a:t>
            </a:r>
            <a:r>
              <a:rPr lang="zh-CN" altLang="en-US" dirty="0"/>
              <a:t>方法是为每个中断源设置一个中断屏蔽触发器来屏蔽该设备的中断请求</a:t>
            </a:r>
            <a:r>
              <a:rPr lang="zh-CN" altLang="en-US" dirty="0" smtClean="0"/>
              <a:t>。</a:t>
            </a:r>
            <a:endParaRPr lang="en-US" altLang="zh-CN" dirty="0" smtClean="0"/>
          </a:p>
          <a:p>
            <a:pPr lvl="1"/>
            <a:r>
              <a:rPr lang="zh-CN" altLang="en-US" dirty="0" smtClean="0"/>
              <a:t>用</a:t>
            </a:r>
            <a:r>
              <a:rPr lang="zh-CN" altLang="en-US" dirty="0"/>
              <a:t>程序方法将该触发器置</a:t>
            </a:r>
            <a:r>
              <a:rPr lang="zh-CN" altLang="en-US" dirty="0">
                <a:latin typeface="Arial" charset="0"/>
              </a:rPr>
              <a:t>“</a:t>
            </a:r>
            <a:r>
              <a:rPr lang="en-US" altLang="zh-CN" dirty="0"/>
              <a:t>1</a:t>
            </a:r>
            <a:r>
              <a:rPr lang="en-US" altLang="zh-CN" dirty="0">
                <a:latin typeface="Arial" charset="0"/>
              </a:rPr>
              <a:t>”</a:t>
            </a:r>
            <a:r>
              <a:rPr lang="zh-CN" altLang="en-US" dirty="0"/>
              <a:t>，则对应的设备中断被封锁，若将其置</a:t>
            </a:r>
            <a:r>
              <a:rPr lang="zh-CN" altLang="en-US" dirty="0">
                <a:latin typeface="Arial" charset="0"/>
              </a:rPr>
              <a:t>“</a:t>
            </a:r>
            <a:r>
              <a:rPr lang="en-US" altLang="zh-CN" dirty="0"/>
              <a:t>0</a:t>
            </a:r>
            <a:r>
              <a:rPr lang="en-US" altLang="zh-CN" dirty="0">
                <a:latin typeface="Arial" charset="0"/>
              </a:rPr>
              <a:t>”</a:t>
            </a:r>
            <a:r>
              <a:rPr lang="zh-CN" altLang="en-US" dirty="0"/>
              <a:t>，才允许该设备的中断请求得到响应</a:t>
            </a:r>
            <a:r>
              <a:rPr lang="zh-CN" altLang="en-US" dirty="0" smtClean="0"/>
              <a:t>。</a:t>
            </a:r>
            <a:endParaRPr lang="en-US" altLang="zh-CN" dirty="0" smtClean="0"/>
          </a:p>
          <a:p>
            <a:pPr lvl="1"/>
            <a:r>
              <a:rPr lang="zh-CN" altLang="en-US" dirty="0" smtClean="0"/>
              <a:t>由</a:t>
            </a:r>
            <a:r>
              <a:rPr lang="zh-CN" altLang="en-US" dirty="0"/>
              <a:t>各设备的中断屏蔽触发器组成中断屏蔽寄存器</a:t>
            </a:r>
            <a:r>
              <a:rPr lang="zh-CN" altLang="en-US" dirty="0" smtClean="0"/>
              <a:t>。</a:t>
            </a:r>
            <a:endParaRPr lang="zh-CN" altLang="en-US" dirty="0"/>
          </a:p>
        </p:txBody>
      </p:sp>
    </p:spTree>
    <p:extLst>
      <p:ext uri="{BB962C8B-B14F-4D97-AF65-F5344CB8AC3E}">
        <p14:creationId xmlns:p14="http://schemas.microsoft.com/office/powerpoint/2010/main" val="4905248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有关中断的产生和响应的概念</a:t>
            </a:r>
            <a:endParaRPr lang="en-US" dirty="0"/>
          </a:p>
        </p:txBody>
      </p:sp>
      <p:sp>
        <p:nvSpPr>
          <p:cNvPr id="3" name="Content Placeholder 2"/>
          <p:cNvSpPr>
            <a:spLocks noGrp="1"/>
          </p:cNvSpPr>
          <p:nvPr>
            <p:ph idx="1"/>
          </p:nvPr>
        </p:nvSpPr>
        <p:spPr/>
        <p:txBody>
          <a:bodyPr/>
          <a:lstStyle/>
          <a:p>
            <a:r>
              <a:rPr lang="en-US" altLang="zh-CN" dirty="0"/>
              <a:t>② </a:t>
            </a:r>
            <a:r>
              <a:rPr lang="zh-CN" altLang="en-US" dirty="0"/>
              <a:t>中断屏蔽</a:t>
            </a:r>
            <a:endParaRPr lang="en-US" altLang="zh-CN" dirty="0" smtClean="0"/>
          </a:p>
          <a:p>
            <a:pPr lvl="1"/>
            <a:r>
              <a:rPr lang="zh-CN" altLang="en-US" dirty="0" smtClean="0"/>
              <a:t>有些</a:t>
            </a:r>
            <a:r>
              <a:rPr lang="zh-CN" altLang="en-US" dirty="0"/>
              <a:t>中断请求是不可屏蔽</a:t>
            </a:r>
            <a:r>
              <a:rPr lang="zh-CN" altLang="en-US" dirty="0" smtClean="0"/>
              <a:t>的：不管</a:t>
            </a:r>
            <a:r>
              <a:rPr lang="zh-CN" altLang="en-US" dirty="0"/>
              <a:t>中断系统是否开中断，这些中断源的中断请求一旦提出，</a:t>
            </a:r>
            <a:r>
              <a:rPr lang="en-US" altLang="zh-CN" dirty="0"/>
              <a:t>CPU</a:t>
            </a:r>
            <a:r>
              <a:rPr lang="zh-CN" altLang="en-US" dirty="0"/>
              <a:t>必须立即响应。例如，电源掉电就是不可屏蔽</a:t>
            </a:r>
            <a:r>
              <a:rPr lang="zh-CN" altLang="en-US" dirty="0" smtClean="0"/>
              <a:t>中断</a:t>
            </a:r>
            <a:endParaRPr lang="en-US" altLang="zh-CN" dirty="0" smtClean="0"/>
          </a:p>
          <a:p>
            <a:pPr lvl="1"/>
            <a:r>
              <a:rPr lang="zh-CN" altLang="en-US" dirty="0" smtClean="0"/>
              <a:t>中断</a:t>
            </a:r>
            <a:r>
              <a:rPr lang="zh-CN" altLang="en-US" dirty="0"/>
              <a:t>又分为可屏蔽中断和非屏蔽中断。非屏蔽中断具有最高优先权。</a:t>
            </a:r>
          </a:p>
          <a:p>
            <a:pPr lvl="1"/>
            <a:r>
              <a:rPr lang="zh-CN" altLang="en-US" dirty="0"/>
              <a:t>一旦</a:t>
            </a:r>
            <a:r>
              <a:rPr lang="en-US" altLang="zh-CN" dirty="0"/>
              <a:t>CPU</a:t>
            </a:r>
            <a:r>
              <a:rPr lang="zh-CN" altLang="en-US" dirty="0"/>
              <a:t>响应中断的条件得到满足，</a:t>
            </a:r>
            <a:r>
              <a:rPr lang="en-US" altLang="zh-CN" dirty="0"/>
              <a:t>CPU</a:t>
            </a:r>
            <a:r>
              <a:rPr lang="zh-CN" altLang="en-US" dirty="0"/>
              <a:t>开始响应中断，转入中断服务程序，进行中断处理。</a:t>
            </a:r>
          </a:p>
          <a:p>
            <a:endParaRPr lang="en-US" dirty="0"/>
          </a:p>
        </p:txBody>
      </p:sp>
    </p:spTree>
    <p:extLst>
      <p:ext uri="{BB962C8B-B14F-4D97-AF65-F5344CB8AC3E}">
        <p14:creationId xmlns:p14="http://schemas.microsoft.com/office/powerpoint/2010/main" val="615675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中断处理过程</a:t>
            </a:r>
            <a:endParaRPr lang="en-US" dirty="0"/>
          </a:p>
        </p:txBody>
      </p:sp>
      <p:sp>
        <p:nvSpPr>
          <p:cNvPr id="3" name="Content Placeholder 2"/>
          <p:cNvSpPr>
            <a:spLocks noGrp="1"/>
          </p:cNvSpPr>
          <p:nvPr>
            <p:ph idx="1"/>
          </p:nvPr>
        </p:nvSpPr>
        <p:spPr>
          <a:xfrm>
            <a:off x="628650" y="1825625"/>
            <a:ext cx="6305550" cy="4351338"/>
          </a:xfrm>
        </p:spPr>
        <p:txBody>
          <a:bodyPr>
            <a:normAutofit/>
          </a:bodyPr>
          <a:lstStyle/>
          <a:p>
            <a:r>
              <a:rPr lang="en-US" altLang="zh-CN" dirty="0" smtClean="0"/>
              <a:t>(</a:t>
            </a:r>
            <a:r>
              <a:rPr lang="en-US" altLang="zh-CN" dirty="0"/>
              <a:t>1) </a:t>
            </a:r>
            <a:r>
              <a:rPr lang="zh-CN" altLang="en-US" dirty="0"/>
              <a:t>关</a:t>
            </a:r>
            <a:r>
              <a:rPr lang="zh-CN" altLang="en-US" dirty="0" smtClean="0"/>
              <a:t>中断</a:t>
            </a:r>
            <a:endParaRPr lang="en-US" altLang="zh-CN" dirty="0" smtClean="0"/>
          </a:p>
          <a:p>
            <a:pPr lvl="1"/>
            <a:r>
              <a:rPr lang="zh-CN" altLang="en-US" dirty="0" smtClean="0"/>
              <a:t>进入</a:t>
            </a:r>
            <a:r>
              <a:rPr lang="zh-CN" altLang="en-US" dirty="0"/>
              <a:t>不可再次响应中断的状态，由硬件自动</a:t>
            </a:r>
            <a:r>
              <a:rPr lang="zh-CN" altLang="en-US" dirty="0" smtClean="0"/>
              <a:t>实现</a:t>
            </a:r>
            <a:endParaRPr lang="en-US" altLang="zh-CN" dirty="0"/>
          </a:p>
          <a:p>
            <a:pPr lvl="1"/>
            <a:r>
              <a:rPr lang="zh-CN" altLang="en-US" dirty="0" smtClean="0"/>
              <a:t>下一步保存现场，即时有更高级的中断源申请中断，</a:t>
            </a:r>
            <a:r>
              <a:rPr lang="en-US" altLang="zh-CN" dirty="0" smtClean="0"/>
              <a:t>CPU</a:t>
            </a:r>
            <a:r>
              <a:rPr lang="zh-CN" altLang="en-US" dirty="0" smtClean="0"/>
              <a:t>也不应该响应</a:t>
            </a:r>
            <a:endParaRPr lang="en-US" altLang="zh-CN" dirty="0" smtClean="0"/>
          </a:p>
          <a:p>
            <a:pPr lvl="1"/>
            <a:r>
              <a:rPr lang="zh-CN" altLang="en-US" dirty="0" smtClean="0"/>
              <a:t>如果现场保存不完整，中断服务程序结束之后，不能正确恢复现场并继续执行现行程序</a:t>
            </a:r>
            <a:endParaRPr lang="zh-CN" altLang="en-US" dirty="0"/>
          </a:p>
        </p:txBody>
      </p:sp>
      <p:pic>
        <p:nvPicPr>
          <p:cNvPr id="4" name="Picture 3" descr="j2.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5950" y="1490028"/>
            <a:ext cx="1549400" cy="4686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26497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中断处理过程</a:t>
            </a:r>
            <a:endParaRPr lang="en-US" dirty="0"/>
          </a:p>
        </p:txBody>
      </p:sp>
      <p:sp>
        <p:nvSpPr>
          <p:cNvPr id="3" name="Content Placeholder 2"/>
          <p:cNvSpPr>
            <a:spLocks noGrp="1"/>
          </p:cNvSpPr>
          <p:nvPr>
            <p:ph idx="1"/>
          </p:nvPr>
        </p:nvSpPr>
        <p:spPr>
          <a:xfrm>
            <a:off x="628650" y="1825625"/>
            <a:ext cx="5962650" cy="4351338"/>
          </a:xfrm>
        </p:spPr>
        <p:txBody>
          <a:bodyPr/>
          <a:lstStyle/>
          <a:p>
            <a:r>
              <a:rPr lang="en-US" altLang="zh-CN" dirty="0"/>
              <a:t>(2) </a:t>
            </a:r>
            <a:r>
              <a:rPr lang="zh-CN" altLang="en-US" dirty="0"/>
              <a:t>保存断点和现场</a:t>
            </a:r>
          </a:p>
          <a:p>
            <a:pPr lvl="1"/>
            <a:r>
              <a:rPr lang="zh-CN" altLang="en-US" dirty="0"/>
              <a:t>为了在中断处理结束后能正确地返回到中断点，在响应中断时，必须把当前的程序计数器</a:t>
            </a:r>
            <a:r>
              <a:rPr lang="en-US" altLang="zh-CN" dirty="0"/>
              <a:t>PC</a:t>
            </a:r>
            <a:r>
              <a:rPr lang="zh-CN" altLang="en-US" dirty="0"/>
              <a:t>中的内容</a:t>
            </a:r>
            <a:r>
              <a:rPr lang="en-US" altLang="zh-CN" dirty="0"/>
              <a:t>(</a:t>
            </a:r>
            <a:r>
              <a:rPr lang="zh-CN" altLang="en-US" dirty="0"/>
              <a:t>即断点</a:t>
            </a:r>
            <a:r>
              <a:rPr lang="en-US" altLang="zh-CN" dirty="0"/>
              <a:t>)</a:t>
            </a:r>
            <a:r>
              <a:rPr lang="zh-CN" altLang="en-US" dirty="0"/>
              <a:t>保存起来。</a:t>
            </a:r>
          </a:p>
          <a:p>
            <a:pPr lvl="1"/>
            <a:r>
              <a:rPr lang="zh-CN" altLang="en-US" dirty="0"/>
              <a:t>现场</a:t>
            </a:r>
            <a:r>
              <a:rPr lang="zh-CN" altLang="en-US" dirty="0" smtClean="0"/>
              <a:t>信息：程序</a:t>
            </a:r>
            <a:r>
              <a:rPr lang="zh-CN" altLang="en-US" dirty="0"/>
              <a:t>状态</a:t>
            </a:r>
            <a:r>
              <a:rPr lang="zh-CN" altLang="en-US" dirty="0" smtClean="0"/>
              <a:t>字、中断</a:t>
            </a:r>
            <a:r>
              <a:rPr lang="zh-CN" altLang="en-US" dirty="0"/>
              <a:t>屏蔽</a:t>
            </a:r>
            <a:r>
              <a:rPr lang="zh-CN" altLang="en-US" dirty="0" smtClean="0"/>
              <a:t>寄存器、</a:t>
            </a:r>
            <a:r>
              <a:rPr lang="en-US" altLang="zh-CN" dirty="0" smtClean="0"/>
              <a:t>CPU</a:t>
            </a:r>
            <a:r>
              <a:rPr lang="zh-CN" altLang="en-US" dirty="0"/>
              <a:t>中某些寄存器的</a:t>
            </a:r>
            <a:r>
              <a:rPr lang="zh-CN" altLang="en-US" dirty="0" smtClean="0"/>
              <a:t>内容</a:t>
            </a:r>
            <a:endParaRPr lang="en-US" altLang="zh-CN" dirty="0" smtClean="0"/>
          </a:p>
          <a:p>
            <a:pPr lvl="1"/>
            <a:r>
              <a:rPr lang="zh-CN" altLang="en-US" dirty="0" smtClean="0"/>
              <a:t>现场信息处理方式：硬件、软件</a:t>
            </a:r>
            <a:endParaRPr lang="en-US" altLang="zh-CN" dirty="0" smtClean="0"/>
          </a:p>
          <a:p>
            <a:pPr lvl="1"/>
            <a:r>
              <a:rPr lang="zh-CN" altLang="en-US" dirty="0" smtClean="0"/>
              <a:t>硬件处理方式：</a:t>
            </a:r>
            <a:endParaRPr lang="en-US" altLang="zh-CN" dirty="0" smtClean="0"/>
          </a:p>
          <a:p>
            <a:pPr lvl="2"/>
            <a:r>
              <a:rPr lang="zh-CN" altLang="en-US" dirty="0" smtClean="0"/>
              <a:t>保存在主存的固定单元</a:t>
            </a:r>
            <a:endParaRPr lang="en-US" altLang="zh-CN" dirty="0" smtClean="0"/>
          </a:p>
          <a:p>
            <a:pPr lvl="2"/>
            <a:r>
              <a:rPr lang="zh-CN" altLang="en-US" dirty="0" smtClean="0"/>
              <a:t>压入堆栈</a:t>
            </a:r>
            <a:endParaRPr lang="en-US" altLang="zh-CN" dirty="0" smtClean="0"/>
          </a:p>
          <a:p>
            <a:pPr lvl="1"/>
            <a:endParaRPr lang="en-US" dirty="0"/>
          </a:p>
          <a:p>
            <a:endParaRPr lang="en-US" dirty="0"/>
          </a:p>
        </p:txBody>
      </p:sp>
      <p:pic>
        <p:nvPicPr>
          <p:cNvPr id="4" name="Picture 3" descr="j2.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5950" y="1490028"/>
            <a:ext cx="1549400" cy="4686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97799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中断处理过程</a:t>
            </a:r>
            <a:endParaRPr lang="en-US" dirty="0"/>
          </a:p>
        </p:txBody>
      </p:sp>
      <p:sp>
        <p:nvSpPr>
          <p:cNvPr id="3" name="Content Placeholder 2"/>
          <p:cNvSpPr>
            <a:spLocks noGrp="1"/>
          </p:cNvSpPr>
          <p:nvPr>
            <p:ph idx="1"/>
          </p:nvPr>
        </p:nvSpPr>
        <p:spPr>
          <a:xfrm>
            <a:off x="628650" y="1825625"/>
            <a:ext cx="5772150" cy="4351338"/>
          </a:xfrm>
        </p:spPr>
        <p:txBody>
          <a:bodyPr>
            <a:normAutofit lnSpcReduction="10000"/>
          </a:bodyPr>
          <a:lstStyle/>
          <a:p>
            <a:r>
              <a:rPr lang="en-US" altLang="zh-CN" dirty="0"/>
              <a:t>(3) </a:t>
            </a:r>
            <a:r>
              <a:rPr lang="zh-CN" altLang="en-US" dirty="0"/>
              <a:t>判别中断源，转向中断服务</a:t>
            </a:r>
            <a:r>
              <a:rPr lang="zh-CN" altLang="en-US" dirty="0" smtClean="0"/>
              <a:t>程序</a:t>
            </a:r>
            <a:endParaRPr lang="en-US" altLang="zh-CN" dirty="0" smtClean="0"/>
          </a:p>
          <a:p>
            <a:pPr lvl="1"/>
            <a:r>
              <a:rPr lang="zh-CN" altLang="en-US" dirty="0" smtClean="0"/>
              <a:t>在多个中断源同时请求中断的情况下，本次实际响应的只能是优先权最高的那个中断源</a:t>
            </a:r>
            <a:endParaRPr lang="zh-CN" altLang="en-US" dirty="0"/>
          </a:p>
          <a:p>
            <a:r>
              <a:rPr lang="en-US" altLang="zh-CN" dirty="0"/>
              <a:t>(4) </a:t>
            </a:r>
            <a:r>
              <a:rPr lang="zh-CN" altLang="en-US" dirty="0"/>
              <a:t>开</a:t>
            </a:r>
            <a:r>
              <a:rPr lang="zh-CN" altLang="en-US" dirty="0" smtClean="0"/>
              <a:t>中断</a:t>
            </a:r>
            <a:endParaRPr lang="en-US" altLang="zh-CN" dirty="0" smtClean="0"/>
          </a:p>
          <a:p>
            <a:pPr lvl="1"/>
            <a:r>
              <a:rPr lang="zh-CN" altLang="en-US" dirty="0" smtClean="0"/>
              <a:t>开</a:t>
            </a:r>
            <a:r>
              <a:rPr lang="zh-CN" altLang="en-US" dirty="0"/>
              <a:t>中断将允许更高级中断请求得到响应，实现中断嵌套。</a:t>
            </a:r>
          </a:p>
          <a:p>
            <a:r>
              <a:rPr lang="en-US" altLang="zh-CN" dirty="0"/>
              <a:t>(5) </a:t>
            </a:r>
            <a:r>
              <a:rPr lang="zh-CN" altLang="en-US" dirty="0"/>
              <a:t>执行中断服务</a:t>
            </a:r>
            <a:r>
              <a:rPr lang="zh-CN" altLang="en-US" dirty="0" smtClean="0"/>
              <a:t>程序</a:t>
            </a:r>
            <a:endParaRPr lang="en-US" altLang="zh-CN" dirty="0" smtClean="0"/>
          </a:p>
          <a:p>
            <a:pPr lvl="1"/>
            <a:r>
              <a:rPr lang="zh-CN" altLang="en-US" dirty="0" smtClean="0"/>
              <a:t>不同</a:t>
            </a:r>
            <a:r>
              <a:rPr lang="zh-CN" altLang="en-US" dirty="0"/>
              <a:t>中断源的中断服务程序是不同的，实际有效的中断处理工作是在此程序段中实现的</a:t>
            </a:r>
            <a:r>
              <a:rPr lang="zh-CN" altLang="en-US" dirty="0" smtClean="0"/>
              <a:t>。</a:t>
            </a:r>
            <a:endParaRPr lang="zh-CN" altLang="en-US" dirty="0"/>
          </a:p>
        </p:txBody>
      </p:sp>
      <p:pic>
        <p:nvPicPr>
          <p:cNvPr id="4" name="Picture 3" descr="j2.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5950" y="1490028"/>
            <a:ext cx="1549400" cy="4686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7907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输入输出</a:t>
            </a:r>
            <a:r>
              <a:rPr lang="zh-CN" altLang="en-US" dirty="0" smtClean="0"/>
              <a:t>系统概述</a:t>
            </a:r>
            <a:endParaRPr lang="en-US" dirty="0"/>
          </a:p>
        </p:txBody>
      </p:sp>
      <p:sp>
        <p:nvSpPr>
          <p:cNvPr id="3" name="Content Placeholder 2"/>
          <p:cNvSpPr>
            <a:spLocks noGrp="1"/>
          </p:cNvSpPr>
          <p:nvPr>
            <p:ph idx="1"/>
          </p:nvPr>
        </p:nvSpPr>
        <p:spPr/>
        <p:txBody>
          <a:bodyPr/>
          <a:lstStyle/>
          <a:p>
            <a:r>
              <a:rPr lang="zh-CN" altLang="en-US" dirty="0"/>
              <a:t>输入输出</a:t>
            </a:r>
            <a:r>
              <a:rPr lang="zh-CN" altLang="en-US" dirty="0" smtClean="0"/>
              <a:t>系统包括</a:t>
            </a:r>
            <a:endParaRPr lang="en-US" altLang="zh-CN" dirty="0" smtClean="0"/>
          </a:p>
          <a:p>
            <a:pPr lvl="1"/>
            <a:r>
              <a:rPr lang="zh-CN" altLang="en-US" dirty="0" smtClean="0"/>
              <a:t>外部</a:t>
            </a:r>
            <a:r>
              <a:rPr lang="zh-CN" altLang="en-US" dirty="0"/>
              <a:t>设备</a:t>
            </a:r>
            <a:r>
              <a:rPr lang="en-US" altLang="zh-CN" dirty="0"/>
              <a:t>(</a:t>
            </a:r>
            <a:r>
              <a:rPr lang="zh-CN" altLang="en-US" dirty="0"/>
              <a:t>输入输出设备和辅助存储器</a:t>
            </a:r>
            <a:r>
              <a:rPr lang="en-US" altLang="zh-CN" dirty="0" smtClean="0"/>
              <a:t>)</a:t>
            </a:r>
          </a:p>
          <a:p>
            <a:pPr lvl="1"/>
            <a:r>
              <a:rPr lang="zh-CN" altLang="en-US" dirty="0" smtClean="0"/>
              <a:t>及其</a:t>
            </a:r>
            <a:r>
              <a:rPr lang="zh-CN" altLang="en-US" dirty="0"/>
              <a:t>与主机</a:t>
            </a:r>
            <a:r>
              <a:rPr lang="en-US" altLang="zh-CN" dirty="0"/>
              <a:t>(CPU</a:t>
            </a:r>
            <a:r>
              <a:rPr lang="zh-CN" altLang="en-US" dirty="0"/>
              <a:t>和存储器</a:t>
            </a:r>
            <a:r>
              <a:rPr lang="en-US" altLang="zh-CN" dirty="0"/>
              <a:t>)</a:t>
            </a:r>
            <a:r>
              <a:rPr lang="zh-CN" altLang="en-US" dirty="0"/>
              <a:t>之间的控制</a:t>
            </a:r>
            <a:r>
              <a:rPr lang="zh-CN" altLang="en-US" dirty="0" smtClean="0"/>
              <a:t>部件</a:t>
            </a:r>
            <a:endParaRPr lang="en-US" altLang="zh-CN" dirty="0" smtClean="0"/>
          </a:p>
          <a:p>
            <a:r>
              <a:rPr lang="zh-CN" altLang="en-US" dirty="0"/>
              <a:t>控制部件</a:t>
            </a:r>
            <a:r>
              <a:rPr lang="zh-CN" altLang="en-US" dirty="0" smtClean="0"/>
              <a:t>称为</a:t>
            </a:r>
            <a:r>
              <a:rPr lang="zh-CN" altLang="en-US" dirty="0"/>
              <a:t>设备控制器（设备适配器或</a:t>
            </a:r>
            <a:r>
              <a:rPr lang="zh-CN" altLang="en-US" dirty="0" smtClean="0"/>
              <a:t>接口）</a:t>
            </a:r>
            <a:endParaRPr lang="en-US" altLang="zh-CN" dirty="0" smtClean="0"/>
          </a:p>
          <a:p>
            <a:pPr lvl="1"/>
            <a:r>
              <a:rPr lang="zh-CN" altLang="en-US" dirty="0" smtClean="0"/>
              <a:t>诸如</a:t>
            </a:r>
            <a:r>
              <a:rPr lang="zh-CN" altLang="en-US" dirty="0"/>
              <a:t>磁盘控制器、打印机控制器</a:t>
            </a:r>
            <a:r>
              <a:rPr lang="zh-CN" altLang="en-US" dirty="0" smtClean="0"/>
              <a:t>等</a:t>
            </a:r>
            <a:endParaRPr lang="en-US" altLang="zh-CN" dirty="0" smtClean="0"/>
          </a:p>
          <a:p>
            <a:pPr lvl="1"/>
            <a:r>
              <a:rPr lang="zh-CN" altLang="en-US" dirty="0" smtClean="0"/>
              <a:t>作用</a:t>
            </a:r>
            <a:r>
              <a:rPr lang="zh-CN" altLang="en-US" dirty="0"/>
              <a:t>是控制并实现主机与外部设备之间的数据传送</a:t>
            </a:r>
            <a:r>
              <a:rPr lang="zh-CN" altLang="en-US" dirty="0" smtClean="0"/>
              <a:t>。</a:t>
            </a:r>
            <a:endParaRPr lang="en-US" altLang="zh-CN" dirty="0" smtClean="0"/>
          </a:p>
          <a:p>
            <a:r>
              <a:rPr lang="zh-CN" altLang="en-US" dirty="0" smtClean="0"/>
              <a:t>本章主要介绍设备控制器的工作原理及其与主机之间传送数据的协议，即系统总线。</a:t>
            </a:r>
          </a:p>
          <a:p>
            <a:endParaRPr lang="en-US" dirty="0"/>
          </a:p>
        </p:txBody>
      </p:sp>
    </p:spTree>
    <p:extLst>
      <p:ext uri="{BB962C8B-B14F-4D97-AF65-F5344CB8AC3E}">
        <p14:creationId xmlns:p14="http://schemas.microsoft.com/office/powerpoint/2010/main" val="150371900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中断处理过程</a:t>
            </a:r>
            <a:endParaRPr lang="en-US" dirty="0"/>
          </a:p>
        </p:txBody>
      </p:sp>
      <p:sp>
        <p:nvSpPr>
          <p:cNvPr id="3" name="Content Placeholder 2"/>
          <p:cNvSpPr>
            <a:spLocks noGrp="1"/>
          </p:cNvSpPr>
          <p:nvPr>
            <p:ph idx="1"/>
          </p:nvPr>
        </p:nvSpPr>
        <p:spPr>
          <a:xfrm>
            <a:off x="628650" y="1825625"/>
            <a:ext cx="6038850" cy="4351338"/>
          </a:xfrm>
        </p:spPr>
        <p:txBody>
          <a:bodyPr/>
          <a:lstStyle/>
          <a:p>
            <a:r>
              <a:rPr lang="en-US" altLang="zh-CN" dirty="0"/>
              <a:t>(6) </a:t>
            </a:r>
            <a:r>
              <a:rPr lang="zh-CN" altLang="en-US" dirty="0"/>
              <a:t>退出中断</a:t>
            </a:r>
            <a:r>
              <a:rPr lang="zh-CN" altLang="en-US" dirty="0" smtClean="0"/>
              <a:t>。</a:t>
            </a:r>
            <a:endParaRPr lang="en-US" altLang="zh-CN" dirty="0" smtClean="0"/>
          </a:p>
          <a:p>
            <a:pPr lvl="1"/>
            <a:r>
              <a:rPr lang="zh-CN" altLang="en-US" dirty="0" smtClean="0"/>
              <a:t>在</a:t>
            </a:r>
            <a:r>
              <a:rPr lang="zh-CN" altLang="en-US" dirty="0"/>
              <a:t>退出时，又应进入不可中断状态，即关中断，恢复现场、恢复断点，然后开中断，返回原程序执行。</a:t>
            </a:r>
          </a:p>
          <a:p>
            <a:pPr lvl="1"/>
            <a:r>
              <a:rPr lang="zh-CN" altLang="en-US" dirty="0"/>
              <a:t>中断隐</a:t>
            </a:r>
            <a:r>
              <a:rPr lang="zh-CN" altLang="en-US" dirty="0" smtClean="0"/>
              <a:t>指令</a:t>
            </a:r>
            <a:r>
              <a:rPr lang="zh-CN" altLang="en-US" dirty="0">
                <a:latin typeface="Arial" charset="0"/>
              </a:rPr>
              <a:t>：</a:t>
            </a:r>
            <a:r>
              <a:rPr lang="zh-CN" altLang="en-US" dirty="0" smtClean="0"/>
              <a:t>进入</a:t>
            </a:r>
            <a:r>
              <a:rPr lang="zh-CN" altLang="en-US" dirty="0"/>
              <a:t>中断时执行的关中断、保存断点等操作一般是由硬件实现的，它类似于一条指令，但它与一般的指令不同，不能被编写在程序中</a:t>
            </a:r>
            <a:r>
              <a:rPr lang="zh-CN" altLang="en-US" dirty="0" smtClean="0"/>
              <a:t>。</a:t>
            </a:r>
            <a:endParaRPr lang="en-US" dirty="0"/>
          </a:p>
        </p:txBody>
      </p:sp>
      <p:pic>
        <p:nvPicPr>
          <p:cNvPr id="4" name="Picture 3" descr="j2.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5950" y="1490028"/>
            <a:ext cx="1549400" cy="4686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80051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判别</a:t>
            </a:r>
            <a:r>
              <a:rPr lang="zh-CN" altLang="en-US" dirty="0"/>
              <a:t>中</a:t>
            </a:r>
            <a:r>
              <a:rPr lang="zh-CN" altLang="en-US" dirty="0" smtClean="0"/>
              <a:t>断源</a:t>
            </a:r>
            <a:endParaRPr lang="en-US" dirty="0"/>
          </a:p>
        </p:txBody>
      </p:sp>
      <p:sp>
        <p:nvSpPr>
          <p:cNvPr id="3" name="Content Placeholder 2"/>
          <p:cNvSpPr>
            <a:spLocks noGrp="1"/>
          </p:cNvSpPr>
          <p:nvPr>
            <p:ph idx="1"/>
          </p:nvPr>
        </p:nvSpPr>
        <p:spPr/>
        <p:txBody>
          <a:bodyPr>
            <a:normAutofit/>
          </a:bodyPr>
          <a:lstStyle/>
          <a:p>
            <a:r>
              <a:rPr lang="zh-CN" altLang="en-US" dirty="0" smtClean="0"/>
              <a:t>有</a:t>
            </a:r>
            <a:r>
              <a:rPr lang="zh-CN" altLang="en-US" dirty="0"/>
              <a:t>软件和硬件两种方法来确定中断源。</a:t>
            </a:r>
          </a:p>
          <a:p>
            <a:r>
              <a:rPr lang="en-US" altLang="zh-CN" dirty="0"/>
              <a:t>(1) </a:t>
            </a:r>
            <a:r>
              <a:rPr lang="zh-CN" altLang="en-US" dirty="0"/>
              <a:t>查询法</a:t>
            </a:r>
          </a:p>
          <a:p>
            <a:pPr lvl="1"/>
            <a:r>
              <a:rPr lang="zh-CN" altLang="en-US" dirty="0"/>
              <a:t>由测试程序按一定优先排队次序检查各个设备的“中断触发器”</a:t>
            </a:r>
            <a:r>
              <a:rPr lang="en-US" altLang="zh-CN" dirty="0"/>
              <a:t>(</a:t>
            </a:r>
            <a:r>
              <a:rPr lang="zh-CN" altLang="en-US" dirty="0"/>
              <a:t>或称为中断标志</a:t>
            </a:r>
            <a:r>
              <a:rPr lang="en-US" altLang="zh-CN" dirty="0"/>
              <a:t>)</a:t>
            </a:r>
            <a:r>
              <a:rPr lang="zh-CN" altLang="en-US" dirty="0"/>
              <a:t>，当遇到第一个“</a:t>
            </a:r>
            <a:r>
              <a:rPr lang="en-US" altLang="zh-CN" dirty="0"/>
              <a:t>1”</a:t>
            </a:r>
            <a:r>
              <a:rPr lang="zh-CN" altLang="en-US" dirty="0"/>
              <a:t>标志时，即找到了优先进行处理的中断源，通常取出其设备码，根据设备码转入相应的中断服务程序</a:t>
            </a:r>
            <a:r>
              <a:rPr lang="zh-CN" altLang="en-US" dirty="0" smtClean="0"/>
              <a:t>。</a:t>
            </a:r>
            <a:endParaRPr lang="zh-CN" altLang="en-US" dirty="0"/>
          </a:p>
        </p:txBody>
      </p:sp>
    </p:spTree>
    <p:extLst>
      <p:ext uri="{BB962C8B-B14F-4D97-AF65-F5344CB8AC3E}">
        <p14:creationId xmlns:p14="http://schemas.microsoft.com/office/powerpoint/2010/main" val="14780599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判别中断源</a:t>
            </a:r>
            <a:endParaRPr lang="en-US" dirty="0"/>
          </a:p>
        </p:txBody>
      </p:sp>
      <p:sp>
        <p:nvSpPr>
          <p:cNvPr id="3" name="Content Placeholder 2"/>
          <p:cNvSpPr>
            <a:spLocks noGrp="1"/>
          </p:cNvSpPr>
          <p:nvPr>
            <p:ph idx="1"/>
          </p:nvPr>
        </p:nvSpPr>
        <p:spPr>
          <a:xfrm>
            <a:off x="628650" y="1825625"/>
            <a:ext cx="3334909" cy="4351338"/>
          </a:xfrm>
        </p:spPr>
        <p:txBody>
          <a:bodyPr/>
          <a:lstStyle/>
          <a:p>
            <a:r>
              <a:rPr lang="en-US" altLang="zh-CN" dirty="0"/>
              <a:t>(2) </a:t>
            </a:r>
            <a:r>
              <a:rPr lang="zh-CN" altLang="en-US" dirty="0"/>
              <a:t>串行排队链法</a:t>
            </a:r>
          </a:p>
          <a:p>
            <a:pPr lvl="1"/>
            <a:r>
              <a:rPr lang="zh-CN" altLang="en-US" dirty="0"/>
              <a:t>由硬件确定中断源</a:t>
            </a:r>
            <a:r>
              <a:rPr lang="zh-CN" altLang="en-US" dirty="0" smtClean="0"/>
              <a:t>。</a:t>
            </a:r>
            <a:endParaRPr lang="en-US" dirty="0"/>
          </a:p>
        </p:txBody>
      </p:sp>
      <p:pic>
        <p:nvPicPr>
          <p:cNvPr id="78849" name="Picture 1" descr="j3.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3559" y="365126"/>
            <a:ext cx="5078841" cy="6230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04196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判别中断源</a:t>
            </a:r>
            <a:endParaRPr lang="en-US" dirty="0"/>
          </a:p>
        </p:txBody>
      </p:sp>
      <p:sp>
        <p:nvSpPr>
          <p:cNvPr id="3" name="Content Placeholder 2"/>
          <p:cNvSpPr>
            <a:spLocks noGrp="1"/>
          </p:cNvSpPr>
          <p:nvPr>
            <p:ph idx="1"/>
          </p:nvPr>
        </p:nvSpPr>
        <p:spPr/>
        <p:txBody>
          <a:bodyPr/>
          <a:lstStyle/>
          <a:p>
            <a:r>
              <a:rPr lang="zh-CN" altLang="en-US" dirty="0" smtClean="0"/>
              <a:t>转向中断服务程序入口地址的方法</a:t>
            </a:r>
            <a:endParaRPr lang="en-US" altLang="zh-CN" dirty="0" smtClean="0"/>
          </a:p>
          <a:p>
            <a:pPr lvl="1"/>
            <a:r>
              <a:rPr lang="zh-CN" altLang="en-US" dirty="0" smtClean="0"/>
              <a:t>在中断程序中设一条专门接收终端设备码的指令</a:t>
            </a:r>
            <a:r>
              <a:rPr lang="en-US" altLang="zh-CN" dirty="0" smtClean="0"/>
              <a:t>INTA</a:t>
            </a:r>
            <a:r>
              <a:rPr lang="zh-CN" altLang="en-US" dirty="0" smtClean="0"/>
              <a:t>，取到设备号后，再通过主存的跳转表产生中断服务程序入口地址</a:t>
            </a:r>
            <a:endParaRPr lang="en-US" altLang="zh-CN" dirty="0" smtClean="0"/>
          </a:p>
          <a:p>
            <a:pPr lvl="1"/>
            <a:r>
              <a:rPr lang="zh-CN" altLang="en-US" dirty="0" smtClean="0"/>
              <a:t>向量中断</a:t>
            </a:r>
            <a:endParaRPr lang="en-US" altLang="zh-CN" dirty="0" smtClean="0"/>
          </a:p>
          <a:p>
            <a:pPr lvl="2"/>
            <a:r>
              <a:rPr lang="zh-CN" altLang="en-US" dirty="0" smtClean="0"/>
              <a:t>为每一个中断源设置一个中断向量，中断向量包括了该中断源的中断服务程序入口地址</a:t>
            </a:r>
            <a:endParaRPr lang="en-US" altLang="zh-CN" dirty="0" smtClean="0"/>
          </a:p>
          <a:p>
            <a:pPr lvl="2"/>
            <a:r>
              <a:rPr lang="zh-CN" altLang="en-US" dirty="0" smtClean="0"/>
              <a:t>由被选中的设备直接产生中断向量，或者采取间接寻址方式通过主存的中断跳转表（中断向量表）转到中断服务程序的入口</a:t>
            </a:r>
            <a:endParaRPr lang="en-US" altLang="zh-CN" dirty="0" smtClean="0"/>
          </a:p>
          <a:p>
            <a:pPr lvl="2"/>
            <a:endParaRPr lang="en-US" altLang="zh-CN" dirty="0" smtClean="0"/>
          </a:p>
          <a:p>
            <a:endParaRPr lang="en-US" dirty="0"/>
          </a:p>
        </p:txBody>
      </p:sp>
    </p:spTree>
    <p:extLst>
      <p:ext uri="{BB962C8B-B14F-4D97-AF65-F5344CB8AC3E}">
        <p14:creationId xmlns:p14="http://schemas.microsoft.com/office/powerpoint/2010/main" val="277338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多重中断处理</a:t>
            </a:r>
            <a:endParaRPr lang="en-US" dirty="0"/>
          </a:p>
        </p:txBody>
      </p:sp>
      <p:sp>
        <p:nvSpPr>
          <p:cNvPr id="3" name="Content Placeholder 2"/>
          <p:cNvSpPr>
            <a:spLocks noGrp="1"/>
          </p:cNvSpPr>
          <p:nvPr>
            <p:ph idx="1"/>
          </p:nvPr>
        </p:nvSpPr>
        <p:spPr/>
        <p:txBody>
          <a:bodyPr/>
          <a:lstStyle/>
          <a:p>
            <a:r>
              <a:rPr lang="zh-CN" altLang="en-US" dirty="0"/>
              <a:t>多重</a:t>
            </a:r>
            <a:r>
              <a:rPr lang="zh-CN" altLang="en-US" dirty="0" smtClean="0"/>
              <a:t>中断：在</a:t>
            </a:r>
            <a:r>
              <a:rPr lang="zh-CN" altLang="en-US" dirty="0"/>
              <a:t>处理某一个中断过程又发生了新的中断请求，从而中断该服务程序的执行，又转去进行新的中断处理</a:t>
            </a:r>
            <a:r>
              <a:rPr lang="zh-CN" altLang="en-US" dirty="0" smtClean="0"/>
              <a:t>。</a:t>
            </a:r>
            <a:endParaRPr lang="en-US" altLang="zh-CN" dirty="0" smtClean="0"/>
          </a:p>
          <a:p>
            <a:r>
              <a:rPr lang="zh-CN" altLang="en-US" dirty="0" smtClean="0"/>
              <a:t>这种</a:t>
            </a:r>
            <a:r>
              <a:rPr lang="zh-CN" altLang="en-US" dirty="0"/>
              <a:t>重叠处理中断的现象又称为中断嵌套</a:t>
            </a:r>
            <a:r>
              <a:rPr lang="zh-CN" altLang="en-US" dirty="0" smtClean="0"/>
              <a:t>。</a:t>
            </a:r>
            <a:endParaRPr lang="en-US" altLang="zh-CN" dirty="0" smtClean="0"/>
          </a:p>
          <a:p>
            <a:pPr lvl="1"/>
            <a:r>
              <a:rPr lang="zh-CN" altLang="en-US" dirty="0" smtClean="0"/>
              <a:t>在</a:t>
            </a:r>
            <a:r>
              <a:rPr lang="zh-CN" altLang="en-US" dirty="0"/>
              <a:t>处理某级中的某个中断时，与它同级的或比它低级的新中断请求应不能中断它的处理，而在处理完该中断返回主程序后，再去响应和处理这些新中断</a:t>
            </a:r>
            <a:r>
              <a:rPr lang="zh-CN" altLang="en-US" dirty="0" smtClean="0"/>
              <a:t>。</a:t>
            </a:r>
            <a:endParaRPr lang="en-US" altLang="zh-CN" dirty="0" smtClean="0"/>
          </a:p>
          <a:p>
            <a:pPr lvl="1"/>
            <a:r>
              <a:rPr lang="zh-CN" altLang="en-US" dirty="0" smtClean="0"/>
              <a:t>而</a:t>
            </a:r>
            <a:r>
              <a:rPr lang="zh-CN" altLang="en-US" dirty="0"/>
              <a:t>比它优先级高的新中断请求却能中断它的处理</a:t>
            </a:r>
            <a:r>
              <a:rPr lang="zh-CN" altLang="en-US" dirty="0" smtClean="0"/>
              <a:t>。</a:t>
            </a:r>
            <a:endParaRPr lang="zh-CN" altLang="en-US" dirty="0"/>
          </a:p>
        </p:txBody>
      </p:sp>
    </p:spTree>
    <p:extLst>
      <p:ext uri="{BB962C8B-B14F-4D97-AF65-F5344CB8AC3E}">
        <p14:creationId xmlns:p14="http://schemas.microsoft.com/office/powerpoint/2010/main" val="1180756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一个</a:t>
            </a:r>
            <a:r>
              <a:rPr lang="en-US" altLang="zh-CN" dirty="0" smtClean="0"/>
              <a:t>4</a:t>
            </a:r>
            <a:r>
              <a:rPr lang="zh-CN" altLang="en-US" dirty="0"/>
              <a:t>级中断嵌套的例子</a:t>
            </a:r>
            <a:endParaRPr lang="en-US" dirty="0"/>
          </a:p>
        </p:txBody>
      </p:sp>
      <p:sp>
        <p:nvSpPr>
          <p:cNvPr id="3" name="Content Placeholder 2"/>
          <p:cNvSpPr>
            <a:spLocks noGrp="1"/>
          </p:cNvSpPr>
          <p:nvPr>
            <p:ph idx="1"/>
          </p:nvPr>
        </p:nvSpPr>
        <p:spPr/>
        <p:txBody>
          <a:bodyPr/>
          <a:lstStyle/>
          <a:p>
            <a:endParaRPr lang="en-US"/>
          </a:p>
        </p:txBody>
      </p:sp>
      <p:pic>
        <p:nvPicPr>
          <p:cNvPr id="79873" name="Picture 1" descr="j4.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9600" y="1850465"/>
            <a:ext cx="5499100" cy="4326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0891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altLang="zh-CN" dirty="0" smtClean="0"/>
              <a:t>10.3</a:t>
            </a:r>
            <a:r>
              <a:rPr lang="zh-CN" altLang="en-US" dirty="0" smtClean="0"/>
              <a:t>：</a:t>
            </a:r>
            <a:r>
              <a:rPr lang="en-US" altLang="zh-CN" dirty="0"/>
              <a:t/>
            </a:r>
            <a:br>
              <a:rPr lang="en-US" altLang="zh-CN" dirty="0"/>
            </a:br>
            <a:r>
              <a:rPr lang="en-US" altLang="zh-CN" dirty="0" smtClean="0"/>
              <a:t>DMA</a:t>
            </a:r>
            <a:r>
              <a:rPr lang="zh-CN" altLang="en-US" dirty="0" smtClean="0"/>
              <a:t>输入输出方式</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53621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DMA</a:t>
            </a:r>
            <a:r>
              <a:rPr lang="zh-CN" altLang="en-US" dirty="0"/>
              <a:t>输入输出方式</a:t>
            </a:r>
            <a:endParaRPr lang="en-US" dirty="0"/>
          </a:p>
        </p:txBody>
      </p:sp>
      <p:sp>
        <p:nvSpPr>
          <p:cNvPr id="3" name="Content Placeholder 2"/>
          <p:cNvSpPr>
            <a:spLocks noGrp="1"/>
          </p:cNvSpPr>
          <p:nvPr>
            <p:ph idx="1"/>
          </p:nvPr>
        </p:nvSpPr>
        <p:spPr/>
        <p:txBody>
          <a:bodyPr>
            <a:normAutofit/>
          </a:bodyPr>
          <a:lstStyle/>
          <a:p>
            <a:r>
              <a:rPr lang="en-US" altLang="zh-CN" sz="2400" dirty="0"/>
              <a:t>DMA</a:t>
            </a:r>
            <a:r>
              <a:rPr lang="zh-CN" altLang="en-US" sz="2400" dirty="0"/>
              <a:t>是</a:t>
            </a:r>
            <a:r>
              <a:rPr lang="en-US" altLang="zh-CN" sz="2400" dirty="0"/>
              <a:t>I/O</a:t>
            </a:r>
            <a:r>
              <a:rPr lang="zh-CN" altLang="en-US" sz="2400" dirty="0"/>
              <a:t>设备与主存储器之间由硬件组成的直接数据通路，用于高速</a:t>
            </a:r>
            <a:r>
              <a:rPr lang="en-US" altLang="zh-CN" sz="2400" dirty="0"/>
              <a:t>I/O</a:t>
            </a:r>
            <a:r>
              <a:rPr lang="zh-CN" altLang="en-US" sz="2400" dirty="0"/>
              <a:t>设备与主存之间的成组数据传送</a:t>
            </a:r>
            <a:r>
              <a:rPr lang="zh-CN" altLang="en-US" sz="2400" dirty="0" smtClean="0"/>
              <a:t>。</a:t>
            </a:r>
            <a:endParaRPr lang="en-US" altLang="zh-CN" sz="2400" dirty="0" smtClean="0"/>
          </a:p>
          <a:p>
            <a:r>
              <a:rPr lang="zh-CN" altLang="en-US" sz="2400" dirty="0" smtClean="0"/>
              <a:t>数据</a:t>
            </a:r>
            <a:r>
              <a:rPr lang="zh-CN" altLang="en-US" sz="2400" dirty="0"/>
              <a:t>传送是在</a:t>
            </a:r>
            <a:r>
              <a:rPr lang="en-US" altLang="zh-CN" sz="2400" dirty="0"/>
              <a:t>DMA</a:t>
            </a:r>
            <a:r>
              <a:rPr lang="zh-CN" altLang="en-US" sz="2400" dirty="0"/>
              <a:t>控制器控制下进行的，由</a:t>
            </a:r>
            <a:r>
              <a:rPr lang="en-US" altLang="zh-CN" sz="2400" dirty="0"/>
              <a:t>DMA</a:t>
            </a:r>
            <a:r>
              <a:rPr lang="zh-CN" altLang="en-US" sz="2400" dirty="0"/>
              <a:t>控制器给出当前正在传送的数据字的主存地址，并统计传送数据的个数以确定一组数据的传送是否已结束</a:t>
            </a:r>
            <a:r>
              <a:rPr lang="zh-CN" altLang="en-US" sz="2400" dirty="0" smtClean="0"/>
              <a:t>。</a:t>
            </a:r>
          </a:p>
          <a:p>
            <a:r>
              <a:rPr lang="zh-CN" altLang="en-US" sz="2400" dirty="0" smtClean="0"/>
              <a:t>在主存中要开辟连续地址的专用缓冲器，用来提供或接收传送的数据。</a:t>
            </a:r>
            <a:endParaRPr lang="en-US" altLang="zh-CN" sz="2400" dirty="0" smtClean="0"/>
          </a:p>
          <a:p>
            <a:r>
              <a:rPr lang="zh-CN" altLang="en-US" sz="2400" dirty="0" smtClean="0"/>
              <a:t>在数据传送前和结束后要通过程序或中断方式对缓冲器和</a:t>
            </a:r>
            <a:r>
              <a:rPr lang="en-US" altLang="zh-CN" sz="2400" dirty="0" smtClean="0"/>
              <a:t>DMA</a:t>
            </a:r>
            <a:r>
              <a:rPr lang="zh-CN" altLang="en-US" sz="2400" dirty="0" smtClean="0"/>
              <a:t>控制器进行预处理和后处理。</a:t>
            </a:r>
            <a:endParaRPr lang="en-US" sz="2400" dirty="0"/>
          </a:p>
        </p:txBody>
      </p:sp>
    </p:spTree>
    <p:extLst>
      <p:ext uri="{BB962C8B-B14F-4D97-AF65-F5344CB8AC3E}">
        <p14:creationId xmlns:p14="http://schemas.microsoft.com/office/powerpoint/2010/main" val="8690629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DMA</a:t>
            </a:r>
            <a:r>
              <a:rPr lang="zh-CN" altLang="en-US" dirty="0"/>
              <a:t>三种工作方式</a:t>
            </a:r>
            <a:endParaRPr lang="en-US" dirty="0"/>
          </a:p>
        </p:txBody>
      </p:sp>
      <p:sp>
        <p:nvSpPr>
          <p:cNvPr id="3" name="Content Placeholder 2"/>
          <p:cNvSpPr>
            <a:spLocks noGrp="1"/>
          </p:cNvSpPr>
          <p:nvPr>
            <p:ph idx="1"/>
          </p:nvPr>
        </p:nvSpPr>
        <p:spPr/>
        <p:txBody>
          <a:bodyPr/>
          <a:lstStyle/>
          <a:p>
            <a:r>
              <a:rPr lang="en-US" altLang="zh-CN" dirty="0" smtClean="0"/>
              <a:t>1. </a:t>
            </a:r>
            <a:r>
              <a:rPr lang="en-US" altLang="zh-CN" dirty="0"/>
              <a:t>CPU</a:t>
            </a:r>
            <a:r>
              <a:rPr lang="zh-CN" altLang="en-US" dirty="0"/>
              <a:t>暂停方式</a:t>
            </a:r>
          </a:p>
          <a:p>
            <a:pPr lvl="1"/>
            <a:r>
              <a:rPr lang="zh-CN" altLang="en-US" dirty="0"/>
              <a:t>主机响应</a:t>
            </a:r>
            <a:r>
              <a:rPr lang="en-US" altLang="zh-CN" dirty="0"/>
              <a:t>DMA</a:t>
            </a:r>
            <a:r>
              <a:rPr lang="zh-CN" altLang="en-US" dirty="0"/>
              <a:t>请求后，让出存储总线，直到一组数据传送完毕后，</a:t>
            </a:r>
            <a:r>
              <a:rPr lang="en-US" altLang="zh-CN" dirty="0"/>
              <a:t>DMA</a:t>
            </a:r>
            <a:r>
              <a:rPr lang="zh-CN" altLang="en-US" dirty="0"/>
              <a:t>控制器才把总线控制权交还给</a:t>
            </a:r>
            <a:r>
              <a:rPr lang="en-US" altLang="zh-CN" dirty="0" smtClean="0"/>
              <a:t>CPU</a:t>
            </a:r>
          </a:p>
        </p:txBody>
      </p:sp>
      <p:pic>
        <p:nvPicPr>
          <p:cNvPr id="4" name="Picture 4" descr="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2852" y="3499835"/>
            <a:ext cx="7362498" cy="3070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40451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DMA</a:t>
            </a:r>
            <a:r>
              <a:rPr lang="zh-CN" altLang="en-US" dirty="0"/>
              <a:t>三种工作方式</a:t>
            </a:r>
            <a:endParaRPr lang="en-US" dirty="0"/>
          </a:p>
        </p:txBody>
      </p:sp>
      <p:sp>
        <p:nvSpPr>
          <p:cNvPr id="3" name="Content Placeholder 2"/>
          <p:cNvSpPr>
            <a:spLocks noGrp="1"/>
          </p:cNvSpPr>
          <p:nvPr>
            <p:ph idx="1"/>
          </p:nvPr>
        </p:nvSpPr>
        <p:spPr/>
        <p:txBody>
          <a:bodyPr>
            <a:normAutofit/>
          </a:bodyPr>
          <a:lstStyle/>
          <a:p>
            <a:r>
              <a:rPr lang="en-US" altLang="zh-CN" dirty="0"/>
              <a:t>2. CPU</a:t>
            </a:r>
            <a:r>
              <a:rPr lang="zh-CN" altLang="en-US" dirty="0"/>
              <a:t>周期窃取方式</a:t>
            </a:r>
          </a:p>
          <a:p>
            <a:pPr lvl="1"/>
            <a:r>
              <a:rPr lang="en-US" altLang="zh-CN" dirty="0"/>
              <a:t>DMA</a:t>
            </a:r>
            <a:r>
              <a:rPr lang="zh-CN" altLang="en-US" dirty="0"/>
              <a:t>控制器与主存储器之间传送一个数据，占用</a:t>
            </a:r>
            <a:r>
              <a:rPr lang="en-US" altLang="zh-CN" dirty="0"/>
              <a:t>(</a:t>
            </a:r>
            <a:r>
              <a:rPr lang="zh-CN" altLang="en-US" dirty="0"/>
              <a:t>窃取</a:t>
            </a:r>
            <a:r>
              <a:rPr lang="en-US" altLang="zh-CN" dirty="0"/>
              <a:t>)</a:t>
            </a:r>
            <a:r>
              <a:rPr lang="zh-CN" altLang="en-US" dirty="0"/>
              <a:t>一个</a:t>
            </a:r>
            <a:r>
              <a:rPr lang="en-US" altLang="zh-CN" dirty="0"/>
              <a:t>CPU</a:t>
            </a:r>
            <a:r>
              <a:rPr lang="zh-CN" altLang="en-US" dirty="0"/>
              <a:t>周期，即</a:t>
            </a:r>
            <a:r>
              <a:rPr lang="en-US" altLang="zh-CN" dirty="0"/>
              <a:t>CPU</a:t>
            </a:r>
            <a:r>
              <a:rPr lang="zh-CN" altLang="en-US" dirty="0"/>
              <a:t>暂停工作一个周期，然后继续执行程序。</a:t>
            </a:r>
          </a:p>
          <a:p>
            <a:endParaRPr lang="en-US" dirty="0"/>
          </a:p>
        </p:txBody>
      </p:sp>
      <p:pic>
        <p:nvPicPr>
          <p:cNvPr id="4" name="Picture 4" descr="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9710" y="3543618"/>
            <a:ext cx="6684580" cy="29676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5764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a:t>输入输出设备的</a:t>
            </a:r>
            <a:r>
              <a:rPr lang="zh-CN" altLang="en-US" dirty="0" smtClean="0"/>
              <a:t>编址</a:t>
            </a:r>
            <a:endParaRPr lang="en-US" dirty="0"/>
          </a:p>
        </p:txBody>
      </p:sp>
      <p:sp>
        <p:nvSpPr>
          <p:cNvPr id="3" name="Content Placeholder 2"/>
          <p:cNvSpPr>
            <a:spLocks noGrp="1"/>
          </p:cNvSpPr>
          <p:nvPr>
            <p:ph idx="1"/>
          </p:nvPr>
        </p:nvSpPr>
        <p:spPr/>
        <p:txBody>
          <a:bodyPr>
            <a:normAutofit lnSpcReduction="10000"/>
          </a:bodyPr>
          <a:lstStyle/>
          <a:p>
            <a:r>
              <a:rPr lang="zh-CN" altLang="en-US" dirty="0"/>
              <a:t>设备号或设备代码</a:t>
            </a:r>
            <a:endParaRPr lang="en-US" altLang="zh-CN" dirty="0" smtClean="0"/>
          </a:p>
          <a:p>
            <a:pPr lvl="1"/>
            <a:r>
              <a:rPr lang="zh-CN" altLang="en-US" dirty="0" smtClean="0"/>
              <a:t>为了</a:t>
            </a:r>
            <a:r>
              <a:rPr lang="en-US" altLang="zh-CN" dirty="0"/>
              <a:t>CPU</a:t>
            </a:r>
            <a:r>
              <a:rPr lang="zh-CN" altLang="en-US" dirty="0"/>
              <a:t>便于对</a:t>
            </a:r>
            <a:r>
              <a:rPr lang="en-US" altLang="zh-CN" dirty="0"/>
              <a:t>I/O</a:t>
            </a:r>
            <a:r>
              <a:rPr lang="zh-CN" altLang="en-US" dirty="0"/>
              <a:t>设备进行寻址和选择，必须给众多的</a:t>
            </a:r>
            <a:r>
              <a:rPr lang="en-US" altLang="zh-CN" dirty="0"/>
              <a:t>I/O</a:t>
            </a:r>
            <a:r>
              <a:rPr lang="zh-CN" altLang="en-US" dirty="0"/>
              <a:t>设备进行编址，也就是给每一台设备规定一些地址</a:t>
            </a:r>
            <a:r>
              <a:rPr lang="zh-CN" altLang="en-US" dirty="0" smtClean="0"/>
              <a:t>码</a:t>
            </a:r>
          </a:p>
          <a:p>
            <a:r>
              <a:rPr lang="zh-CN" altLang="en-US" dirty="0" smtClean="0"/>
              <a:t>因</a:t>
            </a:r>
            <a:r>
              <a:rPr lang="en-US" altLang="zh-CN" dirty="0" smtClean="0"/>
              <a:t>CPU</a:t>
            </a:r>
            <a:r>
              <a:rPr lang="zh-CN" altLang="en-US" dirty="0" smtClean="0"/>
              <a:t>对</a:t>
            </a:r>
            <a:r>
              <a:rPr lang="en-US" altLang="zh-CN" dirty="0" smtClean="0"/>
              <a:t>I/O</a:t>
            </a:r>
            <a:r>
              <a:rPr lang="zh-CN" altLang="en-US" dirty="0" smtClean="0"/>
              <a:t>设备下达命令方式</a:t>
            </a:r>
            <a:r>
              <a:rPr lang="zh-CN" altLang="en-US" dirty="0"/>
              <a:t>，</a:t>
            </a:r>
            <a:r>
              <a:rPr lang="zh-CN" altLang="en-US" dirty="0" smtClean="0"/>
              <a:t>有两种寻址方法</a:t>
            </a:r>
          </a:p>
          <a:p>
            <a:pPr lvl="1"/>
            <a:r>
              <a:rPr lang="zh-CN" altLang="en-US" dirty="0" smtClean="0"/>
              <a:t>专设</a:t>
            </a:r>
            <a:r>
              <a:rPr lang="en-US" altLang="zh-CN" dirty="0"/>
              <a:t>I/O</a:t>
            </a:r>
            <a:r>
              <a:rPr lang="zh-CN" altLang="en-US" dirty="0"/>
              <a:t>指令，例如，指令</a:t>
            </a:r>
            <a:r>
              <a:rPr lang="en-US" altLang="zh-CN" dirty="0"/>
              <a:t>IN</a:t>
            </a:r>
            <a:r>
              <a:rPr lang="zh-CN" altLang="en-US" dirty="0"/>
              <a:t>完成输入，指令</a:t>
            </a:r>
            <a:r>
              <a:rPr lang="en-US" altLang="zh-CN" dirty="0"/>
              <a:t>OUT</a:t>
            </a:r>
            <a:r>
              <a:rPr lang="zh-CN" altLang="en-US" dirty="0"/>
              <a:t>完成输出操作。指令的地址码字段指出输入输出设备的设备代码</a:t>
            </a:r>
            <a:r>
              <a:rPr lang="zh-CN" altLang="en-US" dirty="0" smtClean="0"/>
              <a:t>。</a:t>
            </a:r>
            <a:endParaRPr lang="en-US" altLang="zh-CN" dirty="0" smtClean="0"/>
          </a:p>
          <a:p>
            <a:pPr lvl="1"/>
            <a:r>
              <a:rPr lang="zh-CN" altLang="en-US" dirty="0" smtClean="0"/>
              <a:t>利用</a:t>
            </a:r>
            <a:r>
              <a:rPr lang="zh-CN" altLang="en-US" dirty="0"/>
              <a:t>访存</a:t>
            </a:r>
            <a:r>
              <a:rPr lang="en-US" altLang="zh-CN" dirty="0"/>
              <a:t>(</a:t>
            </a:r>
            <a:r>
              <a:rPr lang="zh-CN" altLang="en-US" dirty="0"/>
              <a:t>取数</a:t>
            </a:r>
            <a:r>
              <a:rPr lang="en-US" altLang="zh-CN" dirty="0"/>
              <a:t>/</a:t>
            </a:r>
            <a:r>
              <a:rPr lang="zh-CN" altLang="en-US" dirty="0"/>
              <a:t>存数</a:t>
            </a:r>
            <a:r>
              <a:rPr lang="en-US" altLang="zh-CN" dirty="0"/>
              <a:t>)</a:t>
            </a:r>
            <a:r>
              <a:rPr lang="zh-CN" altLang="en-US" dirty="0"/>
              <a:t>指令完成</a:t>
            </a:r>
            <a:r>
              <a:rPr lang="en-US" altLang="zh-CN" dirty="0"/>
              <a:t>I/O</a:t>
            </a:r>
            <a:r>
              <a:rPr lang="zh-CN" altLang="en-US" dirty="0"/>
              <a:t>功能，使用这种方法时，从主存的地址空间中分出一部分地址码作为</a:t>
            </a:r>
            <a:r>
              <a:rPr lang="en-US" altLang="zh-CN" dirty="0"/>
              <a:t>I/O</a:t>
            </a:r>
            <a:r>
              <a:rPr lang="zh-CN" altLang="en-US" dirty="0"/>
              <a:t>的设备代码，当访问到这些地址时，表示被访的不是主存储器，而是</a:t>
            </a:r>
            <a:r>
              <a:rPr lang="en-US" altLang="zh-CN" dirty="0"/>
              <a:t>I/O</a:t>
            </a:r>
            <a:r>
              <a:rPr lang="zh-CN" altLang="en-US" dirty="0"/>
              <a:t>设备寄存器。</a:t>
            </a:r>
          </a:p>
          <a:p>
            <a:endParaRPr lang="en-US" dirty="0"/>
          </a:p>
        </p:txBody>
      </p:sp>
    </p:spTree>
    <p:extLst>
      <p:ext uri="{BB962C8B-B14F-4D97-AF65-F5344CB8AC3E}">
        <p14:creationId xmlns:p14="http://schemas.microsoft.com/office/powerpoint/2010/main" val="141772552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DMA</a:t>
            </a:r>
            <a:r>
              <a:rPr lang="zh-CN" altLang="en-US" dirty="0"/>
              <a:t>三种工作方式</a:t>
            </a:r>
            <a:endParaRPr kumimoji="1" lang="zh-CN" altLang="en-US" dirty="0"/>
          </a:p>
        </p:txBody>
      </p:sp>
      <p:sp>
        <p:nvSpPr>
          <p:cNvPr id="3" name="Content Placeholder 2"/>
          <p:cNvSpPr>
            <a:spLocks noGrp="1"/>
          </p:cNvSpPr>
          <p:nvPr>
            <p:ph idx="1"/>
          </p:nvPr>
        </p:nvSpPr>
        <p:spPr/>
        <p:txBody>
          <a:bodyPr/>
          <a:lstStyle/>
          <a:p>
            <a:r>
              <a:rPr lang="en-US" altLang="zh-CN" dirty="0"/>
              <a:t>3. </a:t>
            </a:r>
            <a:r>
              <a:rPr lang="zh-CN" altLang="en-US" dirty="0"/>
              <a:t>直接访问存储器工作方式</a:t>
            </a:r>
          </a:p>
          <a:p>
            <a:pPr lvl="1"/>
            <a:r>
              <a:rPr lang="zh-CN" altLang="en-US" dirty="0"/>
              <a:t>标准的</a:t>
            </a:r>
            <a:r>
              <a:rPr lang="en-US" altLang="zh-CN" dirty="0"/>
              <a:t>DMA</a:t>
            </a:r>
            <a:r>
              <a:rPr lang="zh-CN" altLang="en-US" dirty="0"/>
              <a:t>工作方式，如传送数据时</a:t>
            </a:r>
            <a:r>
              <a:rPr lang="en-US" altLang="zh-CN" dirty="0"/>
              <a:t>CPU</a:t>
            </a:r>
            <a:r>
              <a:rPr lang="zh-CN" altLang="en-US" dirty="0"/>
              <a:t>正好不占用存储总线，则对</a:t>
            </a:r>
            <a:r>
              <a:rPr lang="en-US" altLang="zh-CN" dirty="0"/>
              <a:t>CPU</a:t>
            </a:r>
            <a:r>
              <a:rPr lang="zh-CN" altLang="en-US" dirty="0"/>
              <a:t>不产生任何影响。如</a:t>
            </a:r>
            <a:r>
              <a:rPr lang="en-US" altLang="zh-CN" dirty="0"/>
              <a:t>DMA</a:t>
            </a:r>
            <a:r>
              <a:rPr lang="zh-CN" altLang="en-US" dirty="0"/>
              <a:t>和</a:t>
            </a:r>
            <a:r>
              <a:rPr lang="en-US" altLang="zh-CN" dirty="0"/>
              <a:t>CPU</a:t>
            </a:r>
            <a:r>
              <a:rPr lang="zh-CN" altLang="en-US" dirty="0"/>
              <a:t>同时需要访问存储总线，则</a:t>
            </a:r>
            <a:r>
              <a:rPr lang="en-US" altLang="zh-CN" dirty="0"/>
              <a:t>DMA</a:t>
            </a:r>
            <a:r>
              <a:rPr lang="zh-CN" altLang="en-US" dirty="0"/>
              <a:t>的优先级高于</a:t>
            </a:r>
            <a:r>
              <a:rPr lang="en-US" altLang="zh-CN" dirty="0"/>
              <a:t>CPU</a:t>
            </a:r>
            <a:r>
              <a:rPr lang="zh-CN" altLang="en-US" dirty="0"/>
              <a:t>。</a:t>
            </a:r>
          </a:p>
          <a:p>
            <a:pPr lvl="1"/>
            <a:r>
              <a:rPr lang="zh-CN" altLang="en-US" dirty="0"/>
              <a:t>在</a:t>
            </a:r>
            <a:r>
              <a:rPr lang="en-US" altLang="zh-CN" dirty="0"/>
              <a:t>DMA</a:t>
            </a:r>
            <a:r>
              <a:rPr lang="zh-CN" altLang="en-US" dirty="0"/>
              <a:t>传送数据过程中，不能占用或破坏</a:t>
            </a:r>
            <a:r>
              <a:rPr lang="en-US" altLang="zh-CN" dirty="0"/>
              <a:t>CPU</a:t>
            </a:r>
            <a:r>
              <a:rPr lang="zh-CN" altLang="en-US" dirty="0"/>
              <a:t>硬件资源或工作状态，否则将影响</a:t>
            </a:r>
            <a:r>
              <a:rPr lang="en-US" altLang="zh-CN" dirty="0"/>
              <a:t>CPU</a:t>
            </a:r>
            <a:r>
              <a:rPr lang="zh-CN" altLang="en-US" dirty="0"/>
              <a:t>的程序执行。</a:t>
            </a:r>
          </a:p>
          <a:p>
            <a:endParaRPr kumimoji="1" lang="zh-CN" altLang="en-US" dirty="0"/>
          </a:p>
        </p:txBody>
      </p:sp>
      <p:pic>
        <p:nvPicPr>
          <p:cNvPr id="5" name="Picture 4" descr="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2135" y="4122229"/>
            <a:ext cx="6267204" cy="2735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43473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DMA</a:t>
            </a:r>
            <a:r>
              <a:rPr lang="zh-CN" altLang="en-US" dirty="0"/>
              <a:t>控制器</a:t>
            </a:r>
            <a:r>
              <a:rPr lang="zh-CN" altLang="en-US" dirty="0" smtClean="0"/>
              <a:t>组成</a:t>
            </a:r>
            <a:endParaRPr lang="en-US" dirty="0"/>
          </a:p>
        </p:txBody>
      </p:sp>
      <p:sp>
        <p:nvSpPr>
          <p:cNvPr id="3" name="Content Placeholder 2"/>
          <p:cNvSpPr>
            <a:spLocks noGrp="1"/>
          </p:cNvSpPr>
          <p:nvPr>
            <p:ph idx="1"/>
          </p:nvPr>
        </p:nvSpPr>
        <p:spPr/>
        <p:txBody>
          <a:bodyPr/>
          <a:lstStyle/>
          <a:p>
            <a:r>
              <a:rPr lang="en-US" altLang="zh-CN" dirty="0"/>
              <a:t>DMA</a:t>
            </a:r>
            <a:r>
              <a:rPr lang="zh-CN" altLang="en-US" dirty="0" smtClean="0"/>
              <a:t>控制器包括：多</a:t>
            </a:r>
            <a:r>
              <a:rPr lang="zh-CN" altLang="en-US" dirty="0"/>
              <a:t>个设备寄存器、中断控制和</a:t>
            </a:r>
            <a:r>
              <a:rPr lang="en-US" altLang="zh-CN" dirty="0"/>
              <a:t>DMA</a:t>
            </a:r>
            <a:r>
              <a:rPr lang="zh-CN" altLang="en-US" dirty="0"/>
              <a:t>控制逻辑</a:t>
            </a:r>
            <a:r>
              <a:rPr lang="zh-CN" altLang="en-US" dirty="0" smtClean="0"/>
              <a:t>等</a:t>
            </a:r>
            <a:endParaRPr lang="zh-CN" altLang="en-US" dirty="0"/>
          </a:p>
          <a:p>
            <a:endParaRPr lang="en-US" dirty="0"/>
          </a:p>
        </p:txBody>
      </p:sp>
      <p:pic>
        <p:nvPicPr>
          <p:cNvPr id="80897" name="Picture 1" descr="j6.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8350" y="2789081"/>
            <a:ext cx="5060950" cy="3522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0541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DMA</a:t>
            </a:r>
            <a:r>
              <a:rPr lang="zh-CN" altLang="en-US" dirty="0"/>
              <a:t>控制器组成</a:t>
            </a:r>
            <a:endParaRPr lang="en-US" dirty="0"/>
          </a:p>
        </p:txBody>
      </p:sp>
      <p:sp>
        <p:nvSpPr>
          <p:cNvPr id="3" name="Content Placeholder 2"/>
          <p:cNvSpPr>
            <a:spLocks noGrp="1"/>
          </p:cNvSpPr>
          <p:nvPr>
            <p:ph idx="1"/>
          </p:nvPr>
        </p:nvSpPr>
        <p:spPr/>
        <p:txBody>
          <a:bodyPr>
            <a:normAutofit/>
          </a:bodyPr>
          <a:lstStyle/>
          <a:p>
            <a:r>
              <a:rPr lang="en-US" altLang="zh-CN" dirty="0"/>
              <a:t>1. </a:t>
            </a:r>
            <a:r>
              <a:rPr lang="zh-CN" altLang="en-US" dirty="0"/>
              <a:t>设备寄存器</a:t>
            </a:r>
          </a:p>
          <a:p>
            <a:pPr lvl="1"/>
            <a:r>
              <a:rPr lang="en-US" altLang="zh-CN" dirty="0" smtClean="0"/>
              <a:t>(</a:t>
            </a:r>
            <a:r>
              <a:rPr lang="en-US" altLang="zh-CN" dirty="0"/>
              <a:t>1) </a:t>
            </a:r>
            <a:r>
              <a:rPr lang="zh-CN" altLang="en-US" dirty="0"/>
              <a:t>主存地址寄存器</a:t>
            </a:r>
            <a:r>
              <a:rPr lang="en-US" altLang="zh-CN" dirty="0"/>
              <a:t>(MAR</a:t>
            </a:r>
            <a:r>
              <a:rPr lang="en-US" altLang="zh-CN" dirty="0" smtClean="0"/>
              <a:t>)</a:t>
            </a:r>
            <a:r>
              <a:rPr lang="zh-CN" altLang="en-US" dirty="0" smtClean="0"/>
              <a:t>：初始值</a:t>
            </a:r>
            <a:r>
              <a:rPr lang="zh-CN" altLang="en-US" dirty="0"/>
              <a:t>为主存缓冲区的首地址，在传送前由程序</a:t>
            </a:r>
            <a:r>
              <a:rPr lang="zh-CN" altLang="en-US" dirty="0" smtClean="0"/>
              <a:t>送入</a:t>
            </a:r>
            <a:endParaRPr lang="zh-CN" altLang="en-US" dirty="0"/>
          </a:p>
          <a:p>
            <a:pPr lvl="1"/>
            <a:r>
              <a:rPr lang="en-US" altLang="zh-CN" dirty="0"/>
              <a:t>(2) </a:t>
            </a:r>
            <a:r>
              <a:rPr lang="zh-CN" altLang="en-US" dirty="0"/>
              <a:t>外围设备地址寄存器</a:t>
            </a:r>
            <a:r>
              <a:rPr lang="en-US" altLang="zh-CN" dirty="0"/>
              <a:t>(ADR</a:t>
            </a:r>
            <a:r>
              <a:rPr lang="en-US" altLang="zh-CN" dirty="0" smtClean="0"/>
              <a:t>)</a:t>
            </a:r>
            <a:r>
              <a:rPr lang="zh-CN" altLang="en-US" dirty="0" smtClean="0"/>
              <a:t>：存放</a:t>
            </a:r>
            <a:r>
              <a:rPr lang="en-US" altLang="zh-CN" dirty="0"/>
              <a:t>I/O</a:t>
            </a:r>
            <a:r>
              <a:rPr lang="zh-CN" altLang="en-US" dirty="0"/>
              <a:t>设备的设备码，或者表示设备信息存储区的寻址</a:t>
            </a:r>
            <a:r>
              <a:rPr lang="zh-CN" altLang="en-US" dirty="0" smtClean="0"/>
              <a:t>信息</a:t>
            </a:r>
            <a:endParaRPr lang="zh-CN" altLang="en-US" dirty="0"/>
          </a:p>
          <a:p>
            <a:pPr lvl="1"/>
            <a:r>
              <a:rPr lang="en-US" altLang="zh-CN" dirty="0"/>
              <a:t>(3) </a:t>
            </a:r>
            <a:r>
              <a:rPr lang="zh-CN" altLang="en-US" dirty="0"/>
              <a:t>字数计数器</a:t>
            </a:r>
            <a:r>
              <a:rPr lang="en-US" altLang="zh-CN" dirty="0"/>
              <a:t>(WC</a:t>
            </a:r>
            <a:r>
              <a:rPr lang="en-US" altLang="zh-CN" dirty="0" smtClean="0"/>
              <a:t>)</a:t>
            </a:r>
            <a:r>
              <a:rPr lang="zh-CN" altLang="en-US" dirty="0" smtClean="0"/>
              <a:t>：对</a:t>
            </a:r>
            <a:r>
              <a:rPr lang="zh-CN" altLang="en-US" dirty="0"/>
              <a:t>传送数据的总字数进行</a:t>
            </a:r>
            <a:r>
              <a:rPr lang="zh-CN" altLang="en-US" dirty="0" smtClean="0"/>
              <a:t>统计</a:t>
            </a:r>
            <a:endParaRPr lang="zh-CN" altLang="en-US" dirty="0"/>
          </a:p>
          <a:p>
            <a:pPr lvl="1"/>
            <a:r>
              <a:rPr lang="en-US" altLang="zh-CN" dirty="0"/>
              <a:t>(4) </a:t>
            </a:r>
            <a:r>
              <a:rPr lang="zh-CN" altLang="en-US" dirty="0"/>
              <a:t>控制与状态寄存器</a:t>
            </a:r>
            <a:r>
              <a:rPr lang="en-US" altLang="zh-CN" dirty="0"/>
              <a:t>(CSR</a:t>
            </a:r>
            <a:r>
              <a:rPr lang="en-US" altLang="zh-CN" dirty="0" smtClean="0"/>
              <a:t>)</a:t>
            </a:r>
            <a:r>
              <a:rPr lang="zh-CN" altLang="en-US" dirty="0" smtClean="0"/>
              <a:t>：存放</a:t>
            </a:r>
            <a:r>
              <a:rPr lang="zh-CN" altLang="en-US" dirty="0"/>
              <a:t>控制字和状态</a:t>
            </a:r>
            <a:r>
              <a:rPr lang="zh-CN" altLang="en-US" dirty="0" smtClean="0"/>
              <a:t>字</a:t>
            </a:r>
            <a:endParaRPr lang="en-US" altLang="zh-CN" dirty="0"/>
          </a:p>
          <a:p>
            <a:pPr lvl="1"/>
            <a:r>
              <a:rPr lang="en-US" altLang="zh-CN" dirty="0"/>
              <a:t>(5) </a:t>
            </a:r>
            <a:r>
              <a:rPr lang="zh-CN" altLang="en-US" dirty="0"/>
              <a:t>数据缓冲寄存器</a:t>
            </a:r>
            <a:r>
              <a:rPr lang="en-US" altLang="zh-CN" dirty="0"/>
              <a:t>(DBR</a:t>
            </a:r>
            <a:r>
              <a:rPr lang="en-US" altLang="zh-CN" dirty="0" smtClean="0"/>
              <a:t>)</a:t>
            </a:r>
            <a:r>
              <a:rPr lang="zh-CN" altLang="en-US" dirty="0" smtClean="0"/>
              <a:t>：暂存</a:t>
            </a:r>
            <a:r>
              <a:rPr lang="en-US" altLang="zh-CN" dirty="0"/>
              <a:t>I/O</a:t>
            </a:r>
            <a:r>
              <a:rPr lang="zh-CN" altLang="en-US" dirty="0"/>
              <a:t>设备与主存传送的数据。 </a:t>
            </a:r>
          </a:p>
          <a:p>
            <a:endParaRPr lang="zh-CN" altLang="en-US" dirty="0"/>
          </a:p>
          <a:p>
            <a:endParaRPr lang="en-US" dirty="0"/>
          </a:p>
        </p:txBody>
      </p:sp>
    </p:spTree>
    <p:extLst>
      <p:ext uri="{BB962C8B-B14F-4D97-AF65-F5344CB8AC3E}">
        <p14:creationId xmlns:p14="http://schemas.microsoft.com/office/powerpoint/2010/main" val="6899365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DMA</a:t>
            </a:r>
            <a:r>
              <a:rPr lang="zh-CN" altLang="en-US" dirty="0"/>
              <a:t>控制器组成</a:t>
            </a:r>
            <a:endParaRPr lang="en-US" dirty="0"/>
          </a:p>
        </p:txBody>
      </p:sp>
      <p:sp>
        <p:nvSpPr>
          <p:cNvPr id="3" name="Content Placeholder 2"/>
          <p:cNvSpPr>
            <a:spLocks noGrp="1"/>
          </p:cNvSpPr>
          <p:nvPr>
            <p:ph idx="1"/>
          </p:nvPr>
        </p:nvSpPr>
        <p:spPr/>
        <p:txBody>
          <a:bodyPr>
            <a:normAutofit/>
          </a:bodyPr>
          <a:lstStyle/>
          <a:p>
            <a:r>
              <a:rPr lang="en-US" altLang="zh-CN" dirty="0"/>
              <a:t>2. </a:t>
            </a:r>
            <a:r>
              <a:rPr lang="zh-CN" altLang="en-US" dirty="0"/>
              <a:t>中断控制逻辑</a:t>
            </a:r>
          </a:p>
          <a:p>
            <a:pPr lvl="1"/>
            <a:r>
              <a:rPr lang="en-US" altLang="zh-CN" dirty="0"/>
              <a:t>DMA</a:t>
            </a:r>
            <a:r>
              <a:rPr lang="zh-CN" altLang="en-US" dirty="0"/>
              <a:t>中断控制逻辑负责申请</a:t>
            </a:r>
            <a:r>
              <a:rPr lang="en-US" altLang="zh-CN" dirty="0"/>
              <a:t>CPU</a:t>
            </a:r>
            <a:r>
              <a:rPr lang="zh-CN" altLang="en-US" dirty="0"/>
              <a:t>对</a:t>
            </a:r>
            <a:r>
              <a:rPr lang="en-US" altLang="zh-CN" dirty="0"/>
              <a:t>DMA</a:t>
            </a:r>
            <a:r>
              <a:rPr lang="zh-CN" altLang="en-US" dirty="0"/>
              <a:t>进行预处理和后处理。</a:t>
            </a:r>
          </a:p>
          <a:p>
            <a:r>
              <a:rPr lang="en-US" altLang="zh-CN" dirty="0"/>
              <a:t>3. DMA</a:t>
            </a:r>
            <a:r>
              <a:rPr lang="zh-CN" altLang="en-US" dirty="0"/>
              <a:t>控制逻辑</a:t>
            </a:r>
          </a:p>
          <a:p>
            <a:pPr lvl="1"/>
            <a:r>
              <a:rPr lang="zh-CN" altLang="en-US" dirty="0" smtClean="0"/>
              <a:t>包括</a:t>
            </a:r>
            <a:r>
              <a:rPr lang="zh-CN" altLang="en-US" dirty="0"/>
              <a:t>设备码选择电路，</a:t>
            </a:r>
            <a:r>
              <a:rPr lang="en-US" altLang="zh-CN" dirty="0"/>
              <a:t>DMA</a:t>
            </a:r>
            <a:r>
              <a:rPr lang="zh-CN" altLang="en-US" dirty="0"/>
              <a:t>优先排队电路，产生</a:t>
            </a:r>
            <a:r>
              <a:rPr lang="en-US" altLang="zh-CN" dirty="0"/>
              <a:t>DMA</a:t>
            </a:r>
            <a:r>
              <a:rPr lang="zh-CN" altLang="en-US" dirty="0"/>
              <a:t>请求的线路等，在</a:t>
            </a:r>
            <a:r>
              <a:rPr lang="en-US" altLang="zh-CN" dirty="0"/>
              <a:t>DMA</a:t>
            </a:r>
            <a:r>
              <a:rPr lang="zh-CN" altLang="en-US" dirty="0"/>
              <a:t>取得总线控制权后控制主存和设备之间的数据传送。</a:t>
            </a:r>
          </a:p>
          <a:p>
            <a:r>
              <a:rPr lang="en-US" altLang="zh-CN" dirty="0"/>
              <a:t>4. </a:t>
            </a:r>
            <a:r>
              <a:rPr lang="en-US" altLang="zh-CN" dirty="0" smtClean="0"/>
              <a:t>DMA</a:t>
            </a:r>
            <a:r>
              <a:rPr lang="zh-CN" altLang="en-US" dirty="0" smtClean="0"/>
              <a:t>接口连接线</a:t>
            </a:r>
            <a:endParaRPr lang="en-US" altLang="zh-CN" dirty="0" smtClean="0"/>
          </a:p>
          <a:p>
            <a:pPr lvl="1"/>
            <a:r>
              <a:rPr lang="en-US" altLang="zh-CN" dirty="0" smtClean="0"/>
              <a:t>DMA </a:t>
            </a:r>
            <a:r>
              <a:rPr lang="zh-CN" altLang="en-US" dirty="0"/>
              <a:t>接口与主机和 </a:t>
            </a:r>
            <a:r>
              <a:rPr lang="en-US" altLang="zh-CN" dirty="0"/>
              <a:t>I</a:t>
            </a:r>
            <a:r>
              <a:rPr lang="zh-CN" altLang="en-US" dirty="0"/>
              <a:t>／</a:t>
            </a:r>
            <a:r>
              <a:rPr lang="en-US" altLang="zh-CN" dirty="0"/>
              <a:t>O </a:t>
            </a:r>
            <a:r>
              <a:rPr lang="zh-CN" altLang="en-US" dirty="0"/>
              <a:t>设备两个方向的数据线、地址线和控制信号线以及有关收发与驱动线路。</a:t>
            </a:r>
            <a:endParaRPr lang="en-US" dirty="0"/>
          </a:p>
        </p:txBody>
      </p:sp>
    </p:spTree>
    <p:extLst>
      <p:ext uri="{BB962C8B-B14F-4D97-AF65-F5344CB8AC3E}">
        <p14:creationId xmlns:p14="http://schemas.microsoft.com/office/powerpoint/2010/main" val="14991167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DMA</a:t>
            </a:r>
            <a:r>
              <a:rPr lang="zh-CN" altLang="en-US" dirty="0"/>
              <a:t>的数据传送过程</a:t>
            </a:r>
            <a:endParaRPr lang="en-US" dirty="0"/>
          </a:p>
        </p:txBody>
      </p:sp>
      <p:sp>
        <p:nvSpPr>
          <p:cNvPr id="3" name="Content Placeholder 2"/>
          <p:cNvSpPr>
            <a:spLocks noGrp="1"/>
          </p:cNvSpPr>
          <p:nvPr>
            <p:ph idx="1"/>
          </p:nvPr>
        </p:nvSpPr>
        <p:spPr>
          <a:xfrm>
            <a:off x="628650" y="1825625"/>
            <a:ext cx="2978150" cy="4351338"/>
          </a:xfrm>
        </p:spPr>
        <p:txBody>
          <a:bodyPr/>
          <a:lstStyle/>
          <a:p>
            <a:r>
              <a:rPr lang="zh-CN" altLang="en-US" dirty="0" smtClean="0"/>
              <a:t>分为三</a:t>
            </a:r>
            <a:r>
              <a:rPr lang="zh-CN" altLang="en-US" dirty="0"/>
              <a:t>个阶段</a:t>
            </a:r>
            <a:r>
              <a:rPr lang="zh-CN" altLang="en-US" dirty="0" smtClean="0"/>
              <a:t>：</a:t>
            </a:r>
            <a:endParaRPr lang="en-US" altLang="zh-CN" dirty="0" smtClean="0"/>
          </a:p>
          <a:p>
            <a:pPr lvl="1"/>
            <a:r>
              <a:rPr lang="en-US" altLang="zh-CN" dirty="0" smtClean="0"/>
              <a:t>DMA </a:t>
            </a:r>
            <a:r>
              <a:rPr lang="zh-CN" altLang="en-US" dirty="0"/>
              <a:t>传送前预</a:t>
            </a:r>
            <a:r>
              <a:rPr lang="zh-CN" altLang="en-US" dirty="0" smtClean="0"/>
              <a:t>处理</a:t>
            </a:r>
            <a:endParaRPr lang="en-US" altLang="zh-CN" dirty="0" smtClean="0"/>
          </a:p>
          <a:p>
            <a:pPr lvl="1"/>
            <a:r>
              <a:rPr lang="zh-CN" altLang="en-US" dirty="0" smtClean="0"/>
              <a:t>数据传送</a:t>
            </a:r>
            <a:endParaRPr lang="en-US" altLang="zh-CN" dirty="0" smtClean="0"/>
          </a:p>
          <a:p>
            <a:pPr lvl="1"/>
            <a:r>
              <a:rPr lang="zh-CN" altLang="en-US" dirty="0" smtClean="0"/>
              <a:t>传送</a:t>
            </a:r>
            <a:r>
              <a:rPr lang="zh-CN" altLang="en-US" dirty="0"/>
              <a:t>后</a:t>
            </a:r>
            <a:r>
              <a:rPr lang="zh-CN" altLang="en-US" dirty="0" smtClean="0"/>
              <a:t>处理</a:t>
            </a:r>
            <a:endParaRPr lang="en-US" altLang="zh-CN" dirty="0" smtClean="0"/>
          </a:p>
          <a:p>
            <a:r>
              <a:rPr lang="zh-CN" altLang="en-US" dirty="0" smtClean="0"/>
              <a:t>预处理和后处理由</a:t>
            </a:r>
            <a:r>
              <a:rPr lang="en-US" altLang="zh-CN" dirty="0" smtClean="0"/>
              <a:t>CPU</a:t>
            </a:r>
            <a:r>
              <a:rPr lang="zh-CN" altLang="en-US" dirty="0" smtClean="0"/>
              <a:t>执行程序完成</a:t>
            </a:r>
            <a:endParaRPr lang="en-US" dirty="0"/>
          </a:p>
        </p:txBody>
      </p:sp>
      <p:pic>
        <p:nvPicPr>
          <p:cNvPr id="81921" name="Picture 1" descr="j7.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3200" y="1385889"/>
            <a:ext cx="4876800" cy="52704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76588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altLang="zh-CN" dirty="0" smtClean="0"/>
              <a:t>10.4</a:t>
            </a:r>
            <a:r>
              <a:rPr lang="zh-CN" altLang="en-US" dirty="0" smtClean="0"/>
              <a:t>：</a:t>
            </a:r>
            <a:r>
              <a:rPr lang="en-US" altLang="zh-CN" dirty="0"/>
              <a:t/>
            </a:r>
            <a:br>
              <a:rPr lang="en-US" altLang="zh-CN" dirty="0"/>
            </a:br>
            <a:r>
              <a:rPr lang="en-US" altLang="zh-CN" dirty="0" smtClean="0"/>
              <a:t>I/O</a:t>
            </a:r>
            <a:r>
              <a:rPr lang="zh-CN" altLang="en-US" dirty="0" smtClean="0"/>
              <a:t>通道控制方式</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442990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通道控制方式</a:t>
            </a:r>
            <a:endParaRPr lang="en-US" dirty="0"/>
          </a:p>
        </p:txBody>
      </p:sp>
      <p:sp>
        <p:nvSpPr>
          <p:cNvPr id="3" name="Content Placeholder 2"/>
          <p:cNvSpPr>
            <a:spLocks noGrp="1"/>
          </p:cNvSpPr>
          <p:nvPr>
            <p:ph idx="1"/>
          </p:nvPr>
        </p:nvSpPr>
        <p:spPr/>
        <p:txBody>
          <a:bodyPr/>
          <a:lstStyle/>
          <a:p>
            <a:r>
              <a:rPr lang="en-US" altLang="zh-CN" dirty="0"/>
              <a:t>I</a:t>
            </a:r>
            <a:r>
              <a:rPr lang="zh-CN" altLang="en-US" dirty="0"/>
              <a:t>／</a:t>
            </a:r>
            <a:r>
              <a:rPr lang="en-US" altLang="zh-CN" dirty="0"/>
              <a:t>O </a:t>
            </a:r>
            <a:r>
              <a:rPr lang="zh-CN" altLang="en-US" dirty="0"/>
              <a:t>通道是计算机系统中代替 </a:t>
            </a:r>
            <a:r>
              <a:rPr lang="en-US" altLang="zh-CN" dirty="0"/>
              <a:t>CPU</a:t>
            </a:r>
            <a:r>
              <a:rPr lang="zh-CN" altLang="en-US" dirty="0"/>
              <a:t>管理控制外设的独立部件，是一种能执行有限 </a:t>
            </a:r>
            <a:r>
              <a:rPr lang="en-US" altLang="zh-CN" dirty="0"/>
              <a:t>I</a:t>
            </a:r>
            <a:r>
              <a:rPr lang="zh-CN" altLang="en-US" dirty="0"/>
              <a:t>／</a:t>
            </a:r>
            <a:r>
              <a:rPr lang="en-US" altLang="zh-CN" dirty="0"/>
              <a:t>O </a:t>
            </a:r>
            <a:r>
              <a:rPr lang="zh-CN" altLang="en-US" dirty="0"/>
              <a:t>指令集合</a:t>
            </a:r>
            <a:r>
              <a:rPr lang="en-US" altLang="zh-CN" dirty="0">
                <a:latin typeface="Arial" charset="0"/>
              </a:rPr>
              <a:t>——</a:t>
            </a:r>
            <a:r>
              <a:rPr lang="zh-CN" altLang="en-US" dirty="0"/>
              <a:t>通道命令的 </a:t>
            </a:r>
            <a:r>
              <a:rPr lang="en-US" altLang="zh-CN" dirty="0"/>
              <a:t>I</a:t>
            </a:r>
            <a:r>
              <a:rPr lang="zh-CN" altLang="en-US" dirty="0"/>
              <a:t>／</a:t>
            </a:r>
            <a:r>
              <a:rPr lang="en-US" altLang="zh-CN" dirty="0"/>
              <a:t>O </a:t>
            </a:r>
            <a:r>
              <a:rPr lang="zh-CN" altLang="en-US" dirty="0"/>
              <a:t>处理机。</a:t>
            </a:r>
          </a:p>
          <a:p>
            <a:r>
              <a:rPr lang="zh-CN" altLang="en-US" dirty="0"/>
              <a:t>在通道控制方式下，一个主机可以连接几个通道。每个通道又可连接多台 </a:t>
            </a:r>
            <a:r>
              <a:rPr lang="en-US" altLang="zh-CN" dirty="0"/>
              <a:t>I</a:t>
            </a:r>
            <a:r>
              <a:rPr lang="zh-CN" altLang="en-US" dirty="0"/>
              <a:t>／</a:t>
            </a:r>
            <a:r>
              <a:rPr lang="en-US" altLang="zh-CN" dirty="0"/>
              <a:t>O </a:t>
            </a:r>
            <a:r>
              <a:rPr lang="zh-CN" altLang="en-US" dirty="0"/>
              <a:t>设备，这些设备可具有不同速度，可以是不同种类。这种输入输出系统增强了主机与通道操作的并行能力以及各通道之间、同一通道的各设备之间的并行操作能力。同时也为用户提供了增减外围设备的灵活性</a:t>
            </a:r>
            <a:r>
              <a:rPr lang="zh-CN" altLang="en-US" dirty="0" smtClean="0"/>
              <a:t>。</a:t>
            </a:r>
            <a:endParaRPr lang="zh-CN" altLang="en-US" dirty="0"/>
          </a:p>
        </p:txBody>
      </p:sp>
    </p:spTree>
    <p:extLst>
      <p:ext uri="{BB962C8B-B14F-4D97-AF65-F5344CB8AC3E}">
        <p14:creationId xmlns:p14="http://schemas.microsoft.com/office/powerpoint/2010/main" val="7256505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通道控制方式</a:t>
            </a:r>
            <a:endParaRPr lang="en-US" dirty="0"/>
          </a:p>
        </p:txBody>
      </p:sp>
      <p:sp>
        <p:nvSpPr>
          <p:cNvPr id="3" name="Content Placeholder 2"/>
          <p:cNvSpPr>
            <a:spLocks noGrp="1"/>
          </p:cNvSpPr>
          <p:nvPr>
            <p:ph idx="1"/>
          </p:nvPr>
        </p:nvSpPr>
        <p:spPr/>
        <p:txBody>
          <a:bodyPr>
            <a:normAutofit/>
          </a:bodyPr>
          <a:lstStyle/>
          <a:p>
            <a:r>
              <a:rPr lang="zh-CN" altLang="en-US" sz="2400" dirty="0"/>
              <a:t>采用通道方式组织输入输出系统，多</a:t>
            </a:r>
            <a:r>
              <a:rPr lang="zh-CN" altLang="en-US" sz="2400" dirty="0" smtClean="0"/>
              <a:t>使用“主机</a:t>
            </a:r>
            <a:r>
              <a:rPr lang="en-US" altLang="zh-CN" sz="2400" dirty="0">
                <a:latin typeface="Arial" charset="0"/>
              </a:rPr>
              <a:t>—</a:t>
            </a:r>
            <a:r>
              <a:rPr lang="zh-CN" altLang="en-US" sz="2400" dirty="0"/>
              <a:t>通道</a:t>
            </a:r>
            <a:r>
              <a:rPr lang="en-US" altLang="zh-CN" sz="2400" dirty="0">
                <a:latin typeface="Arial" charset="0"/>
              </a:rPr>
              <a:t>—</a:t>
            </a:r>
            <a:r>
              <a:rPr lang="zh-CN" altLang="en-US" sz="2400" dirty="0"/>
              <a:t>设备控制器</a:t>
            </a:r>
            <a:r>
              <a:rPr lang="en-US" altLang="zh-CN" sz="2400" dirty="0">
                <a:latin typeface="Arial" charset="0"/>
              </a:rPr>
              <a:t>—</a:t>
            </a:r>
            <a:r>
              <a:rPr lang="en-US" altLang="zh-CN" sz="2400" dirty="0" smtClean="0"/>
              <a:t>I</a:t>
            </a:r>
            <a:r>
              <a:rPr lang="en-US" altLang="zh-CN" sz="2400" dirty="0"/>
              <a:t>/</a:t>
            </a:r>
            <a:r>
              <a:rPr lang="en-US" altLang="zh-CN" sz="2400" dirty="0" smtClean="0"/>
              <a:t>O </a:t>
            </a:r>
            <a:r>
              <a:rPr lang="zh-CN" altLang="en-US" sz="2400" dirty="0" smtClean="0"/>
              <a:t>设备”四级</a:t>
            </a:r>
            <a:r>
              <a:rPr lang="zh-CN" altLang="en-US" sz="2400" dirty="0"/>
              <a:t>连接方式</a:t>
            </a:r>
            <a:r>
              <a:rPr lang="zh-CN" altLang="en-US" sz="2400" dirty="0" smtClean="0"/>
              <a:t>。</a:t>
            </a:r>
            <a:endParaRPr lang="en-US" altLang="zh-CN" sz="2400" dirty="0" smtClean="0"/>
          </a:p>
          <a:p>
            <a:r>
              <a:rPr lang="zh-CN" altLang="en-US" sz="2400" dirty="0" smtClean="0"/>
              <a:t>通道</a:t>
            </a:r>
            <a:r>
              <a:rPr lang="zh-CN" altLang="en-US" sz="2400" dirty="0"/>
              <a:t>通过执行通道程序实施对 </a:t>
            </a:r>
            <a:r>
              <a:rPr lang="en-US" altLang="zh-CN" sz="2400" dirty="0"/>
              <a:t>I</a:t>
            </a:r>
            <a:r>
              <a:rPr lang="zh-CN" altLang="en-US" sz="2400" dirty="0"/>
              <a:t>／</a:t>
            </a:r>
            <a:r>
              <a:rPr lang="en-US" altLang="zh-CN" sz="2400" dirty="0"/>
              <a:t>O </a:t>
            </a:r>
            <a:r>
              <a:rPr lang="zh-CN" altLang="en-US" sz="2400" dirty="0"/>
              <a:t>系统的统一管理和控制，因此，它是完成输入输出操作的主要部件</a:t>
            </a:r>
            <a:r>
              <a:rPr lang="zh-CN" altLang="en-US" sz="2400" dirty="0" smtClean="0"/>
              <a:t>。</a:t>
            </a:r>
            <a:endParaRPr lang="en-US" altLang="zh-CN" sz="2400" dirty="0" smtClean="0"/>
          </a:p>
          <a:p>
            <a:r>
              <a:rPr lang="zh-CN" altLang="en-US" sz="2400" dirty="0" smtClean="0"/>
              <a:t>在 </a:t>
            </a:r>
            <a:r>
              <a:rPr lang="en-US" altLang="zh-CN" sz="2400" dirty="0"/>
              <a:t>CPU </a:t>
            </a:r>
            <a:r>
              <a:rPr lang="zh-CN" altLang="en-US" sz="2400" dirty="0"/>
              <a:t>启动通道后，通道自动地去内存取出通道指令并执行指令</a:t>
            </a:r>
            <a:r>
              <a:rPr lang="zh-CN" altLang="en-US" sz="2400" dirty="0" smtClean="0"/>
              <a:t>。</a:t>
            </a:r>
            <a:endParaRPr lang="en-US" altLang="zh-CN" sz="2400" dirty="0" smtClean="0"/>
          </a:p>
          <a:p>
            <a:r>
              <a:rPr lang="zh-CN" altLang="en-US" sz="2400" dirty="0" smtClean="0"/>
              <a:t>直到</a:t>
            </a:r>
            <a:r>
              <a:rPr lang="zh-CN" altLang="en-US" sz="2400" dirty="0"/>
              <a:t>数据交换过程结束向 </a:t>
            </a:r>
            <a:r>
              <a:rPr lang="en-US" altLang="zh-CN" sz="2400" dirty="0"/>
              <a:t>CPU </a:t>
            </a:r>
            <a:r>
              <a:rPr lang="zh-CN" altLang="en-US" sz="2400" dirty="0"/>
              <a:t>发出中断请求，进行通道结束处理工作。</a:t>
            </a:r>
            <a:endParaRPr lang="en-US" sz="2400" dirty="0"/>
          </a:p>
        </p:txBody>
      </p:sp>
    </p:spTree>
    <p:extLst>
      <p:ext uri="{BB962C8B-B14F-4D97-AF65-F5344CB8AC3E}">
        <p14:creationId xmlns:p14="http://schemas.microsoft.com/office/powerpoint/2010/main" val="4486247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通道控制方式</a:t>
            </a:r>
            <a:endParaRPr lang="en-US" dirty="0"/>
          </a:p>
        </p:txBody>
      </p:sp>
      <p:sp>
        <p:nvSpPr>
          <p:cNvPr id="3" name="Content Placeholder 2"/>
          <p:cNvSpPr>
            <a:spLocks noGrp="1"/>
          </p:cNvSpPr>
          <p:nvPr>
            <p:ph idx="1"/>
          </p:nvPr>
        </p:nvSpPr>
        <p:spPr/>
        <p:txBody>
          <a:bodyPr/>
          <a:lstStyle/>
          <a:p>
            <a:r>
              <a:rPr lang="zh-CN" altLang="en-US" dirty="0"/>
              <a:t>通道除了承担 </a:t>
            </a:r>
            <a:r>
              <a:rPr lang="en-US" altLang="zh-CN" dirty="0"/>
              <a:t>DMA </a:t>
            </a:r>
            <a:r>
              <a:rPr lang="zh-CN" altLang="en-US" dirty="0"/>
              <a:t>的全部功能外，还承担了设备控制器的初始化工作，并包括了低速外设单个字符传送的程序中断功能，因此它分担了计算机系统中全部或大部分 </a:t>
            </a:r>
            <a:r>
              <a:rPr lang="en-US" altLang="zh-CN" dirty="0"/>
              <a:t>I</a:t>
            </a:r>
            <a:r>
              <a:rPr lang="zh-CN" altLang="en-US" dirty="0"/>
              <a:t>／</a:t>
            </a:r>
            <a:r>
              <a:rPr lang="en-US" altLang="zh-CN" dirty="0"/>
              <a:t>O </a:t>
            </a:r>
            <a:r>
              <a:rPr lang="zh-CN" altLang="en-US" dirty="0"/>
              <a:t>功能，提高了计算机系统功能分散化程度</a:t>
            </a:r>
            <a:r>
              <a:rPr lang="zh-CN" altLang="en-US" dirty="0" smtClean="0"/>
              <a:t>。</a:t>
            </a:r>
            <a:endParaRPr lang="zh-CN" altLang="en-US" dirty="0"/>
          </a:p>
        </p:txBody>
      </p:sp>
    </p:spTree>
    <p:extLst>
      <p:ext uri="{BB962C8B-B14F-4D97-AF65-F5344CB8AC3E}">
        <p14:creationId xmlns:p14="http://schemas.microsoft.com/office/powerpoint/2010/main" val="22046677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通道控制方式</a:t>
            </a:r>
            <a:endParaRPr lang="en-US" dirty="0"/>
          </a:p>
        </p:txBody>
      </p:sp>
      <p:sp>
        <p:nvSpPr>
          <p:cNvPr id="3" name="Content Placeholder 2"/>
          <p:cNvSpPr>
            <a:spLocks noGrp="1"/>
          </p:cNvSpPr>
          <p:nvPr>
            <p:ph idx="1"/>
          </p:nvPr>
        </p:nvSpPr>
        <p:spPr/>
        <p:txBody>
          <a:bodyPr/>
          <a:lstStyle/>
          <a:p>
            <a:r>
              <a:rPr lang="zh-CN" altLang="en-US" dirty="0" smtClean="0"/>
              <a:t>分类：字节</a:t>
            </a:r>
            <a:r>
              <a:rPr lang="zh-CN" altLang="en-US" dirty="0"/>
              <a:t>多路通道、选择</a:t>
            </a:r>
            <a:r>
              <a:rPr lang="zh-CN" altLang="en-US" dirty="0" smtClean="0"/>
              <a:t>通道、数组</a:t>
            </a:r>
            <a:r>
              <a:rPr lang="zh-CN" altLang="en-US" dirty="0"/>
              <a:t>多路通道</a:t>
            </a:r>
            <a:endParaRPr lang="en-US" dirty="0"/>
          </a:p>
          <a:p>
            <a:endParaRPr lang="en-US" dirty="0"/>
          </a:p>
        </p:txBody>
      </p:sp>
      <p:pic>
        <p:nvPicPr>
          <p:cNvPr id="83969" name="Picture 1" descr="j8.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4100" y="2451099"/>
            <a:ext cx="4686300" cy="4161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57795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输入输出设备的编址</a:t>
            </a:r>
            <a:endParaRPr lang="en-US" dirty="0"/>
          </a:p>
        </p:txBody>
      </p:sp>
      <p:sp>
        <p:nvSpPr>
          <p:cNvPr id="3" name="Content Placeholder 2"/>
          <p:cNvSpPr>
            <a:spLocks noGrp="1"/>
          </p:cNvSpPr>
          <p:nvPr>
            <p:ph idx="1"/>
          </p:nvPr>
        </p:nvSpPr>
        <p:spPr/>
        <p:txBody>
          <a:bodyPr/>
          <a:lstStyle/>
          <a:p>
            <a:r>
              <a:rPr lang="en-US" altLang="zh-CN" dirty="0"/>
              <a:t>IBM PC</a:t>
            </a:r>
            <a:r>
              <a:rPr lang="zh-CN" altLang="en-US" dirty="0"/>
              <a:t>等系列机设置有专门的</a:t>
            </a:r>
            <a:r>
              <a:rPr lang="en-US" altLang="zh-CN" dirty="0"/>
              <a:t>I/O</a:t>
            </a:r>
            <a:r>
              <a:rPr lang="zh-CN" altLang="en-US" dirty="0"/>
              <a:t>指令，设备的编址可达</a:t>
            </a:r>
            <a:r>
              <a:rPr lang="en-US" altLang="zh-CN" dirty="0"/>
              <a:t>512</a:t>
            </a:r>
            <a:r>
              <a:rPr lang="zh-CN" altLang="en-US" dirty="0" smtClean="0"/>
              <a:t>个</a:t>
            </a:r>
            <a:endParaRPr lang="zh-CN" altLang="en-US" dirty="0"/>
          </a:p>
          <a:p>
            <a:r>
              <a:rPr lang="zh-CN" altLang="en-US" dirty="0" smtClean="0"/>
              <a:t>每</a:t>
            </a:r>
            <a:r>
              <a:rPr lang="zh-CN" altLang="en-US" dirty="0"/>
              <a:t>一台设备占用了若干个地址码，分别表示相应的设备控制器中的寄存器地址。 </a:t>
            </a:r>
          </a:p>
          <a:p>
            <a:endParaRPr lang="en-US" dirty="0"/>
          </a:p>
        </p:txBody>
      </p:sp>
      <p:pic>
        <p:nvPicPr>
          <p:cNvPr id="77825"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7551" y="4001294"/>
            <a:ext cx="8568898" cy="18843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183521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通道控制方式</a:t>
            </a:r>
            <a:endParaRPr lang="en-US" dirty="0"/>
          </a:p>
        </p:txBody>
      </p:sp>
      <p:sp>
        <p:nvSpPr>
          <p:cNvPr id="3" name="Content Placeholder 2"/>
          <p:cNvSpPr>
            <a:spLocks noGrp="1"/>
          </p:cNvSpPr>
          <p:nvPr>
            <p:ph idx="1"/>
          </p:nvPr>
        </p:nvSpPr>
        <p:spPr/>
        <p:txBody>
          <a:bodyPr>
            <a:normAutofit/>
          </a:bodyPr>
          <a:lstStyle/>
          <a:p>
            <a:r>
              <a:rPr lang="en-US" altLang="zh-CN" dirty="0"/>
              <a:t>1. </a:t>
            </a:r>
            <a:r>
              <a:rPr lang="zh-CN" altLang="en-US" dirty="0"/>
              <a:t>字节多路</a:t>
            </a:r>
            <a:r>
              <a:rPr lang="zh-CN" altLang="en-US" dirty="0" smtClean="0"/>
              <a:t>通道</a:t>
            </a:r>
            <a:endParaRPr lang="en-US" altLang="zh-CN" dirty="0" smtClean="0"/>
          </a:p>
          <a:p>
            <a:pPr lvl="1"/>
            <a:r>
              <a:rPr lang="zh-CN" altLang="en-US" dirty="0" smtClean="0"/>
              <a:t>以字节为单位轮流为多个中低速设备进行数据传输</a:t>
            </a:r>
            <a:endParaRPr lang="en-US" altLang="zh-CN" dirty="0" smtClean="0"/>
          </a:p>
          <a:p>
            <a:pPr lvl="1"/>
            <a:r>
              <a:rPr lang="zh-CN" altLang="en-US" dirty="0" smtClean="0"/>
              <a:t>多个设备可以同时处于工作状态，能交叉地进行数据传输</a:t>
            </a:r>
            <a:endParaRPr lang="en-US" altLang="zh-CN" dirty="0" smtClean="0"/>
          </a:p>
          <a:p>
            <a:pPr lvl="1"/>
            <a:r>
              <a:rPr lang="zh-CN" altLang="en-US" dirty="0" smtClean="0"/>
              <a:t>数据传输率是各个外部设备传输速率之和</a:t>
            </a:r>
            <a:endParaRPr lang="en-US" altLang="zh-CN" dirty="0" smtClean="0"/>
          </a:p>
          <a:p>
            <a:r>
              <a:rPr lang="en-US" altLang="zh-CN" dirty="0" smtClean="0"/>
              <a:t>2. </a:t>
            </a:r>
            <a:r>
              <a:rPr lang="zh-CN" altLang="en-US" dirty="0"/>
              <a:t>数组多路通道</a:t>
            </a:r>
          </a:p>
          <a:p>
            <a:pPr lvl="1"/>
            <a:r>
              <a:rPr lang="zh-CN" altLang="en-US" dirty="0" smtClean="0"/>
              <a:t>将要传输的数据分成多个固定大小的数据块，以固定大小的数据块为单位，选择传输的外部设备</a:t>
            </a:r>
            <a:endParaRPr lang="en-US" altLang="zh-CN" dirty="0" smtClean="0"/>
          </a:p>
          <a:p>
            <a:pPr lvl="1"/>
            <a:r>
              <a:rPr lang="zh-CN" altLang="en-US" dirty="0" smtClean="0"/>
              <a:t>多个设备可以同时处于工作状态，当一个设备传输一个数据块后就换一台外部设备</a:t>
            </a:r>
            <a:endParaRPr lang="en-US" altLang="zh-CN" dirty="0" smtClean="0"/>
          </a:p>
          <a:p>
            <a:pPr lvl="1"/>
            <a:r>
              <a:rPr lang="zh-CN" altLang="en-US" dirty="0" smtClean="0"/>
              <a:t>最大传输率应为所接外部设备传输率中最大的一个</a:t>
            </a:r>
            <a:endParaRPr lang="en-US" altLang="zh-CN" dirty="0" smtClean="0"/>
          </a:p>
        </p:txBody>
      </p:sp>
    </p:spTree>
    <p:extLst>
      <p:ext uri="{BB962C8B-B14F-4D97-AF65-F5344CB8AC3E}">
        <p14:creationId xmlns:p14="http://schemas.microsoft.com/office/powerpoint/2010/main" val="17416507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通道控制方式</a:t>
            </a:r>
            <a:endParaRPr lang="en-US" dirty="0"/>
          </a:p>
        </p:txBody>
      </p:sp>
      <p:sp>
        <p:nvSpPr>
          <p:cNvPr id="3" name="Content Placeholder 2"/>
          <p:cNvSpPr>
            <a:spLocks noGrp="1"/>
          </p:cNvSpPr>
          <p:nvPr>
            <p:ph idx="1"/>
          </p:nvPr>
        </p:nvSpPr>
        <p:spPr/>
        <p:txBody>
          <a:bodyPr/>
          <a:lstStyle/>
          <a:p>
            <a:r>
              <a:rPr lang="en-US" altLang="zh-CN" dirty="0" smtClean="0"/>
              <a:t>3. </a:t>
            </a:r>
            <a:r>
              <a:rPr lang="zh-CN" altLang="en-US" dirty="0"/>
              <a:t>选择通道</a:t>
            </a:r>
            <a:endParaRPr lang="en-US" altLang="zh-CN" dirty="0"/>
          </a:p>
          <a:p>
            <a:pPr lvl="1"/>
            <a:r>
              <a:rPr lang="zh-CN" altLang="en-US" dirty="0"/>
              <a:t>适合于对高速设备进行数据传输，对多个不同的外部设备进行控制，但一次只能有一台外部设备处于工作</a:t>
            </a:r>
            <a:r>
              <a:rPr lang="zh-CN" altLang="en-US" dirty="0" smtClean="0"/>
              <a:t>状态</a:t>
            </a:r>
            <a:endParaRPr lang="en-US" altLang="zh-CN" dirty="0" smtClean="0"/>
          </a:p>
          <a:p>
            <a:pPr lvl="1"/>
            <a:r>
              <a:rPr lang="zh-CN" altLang="en-US" dirty="0" smtClean="0"/>
              <a:t>在连接多个块设备时，采用轮流选择设备的方法，一次选择一个外部设备，在完成所要求的数据传输之后，再选择另一个外部设备进行数据传输</a:t>
            </a:r>
            <a:endParaRPr lang="en-US" altLang="zh-CN" dirty="0" smtClean="0"/>
          </a:p>
          <a:p>
            <a:pPr lvl="1"/>
            <a:r>
              <a:rPr lang="zh-CN" altLang="en-US" dirty="0" smtClean="0"/>
              <a:t>最大传输率应为所接外部设备传输率中最大的一个</a:t>
            </a:r>
            <a:endParaRPr lang="en-US" altLang="zh-CN" dirty="0"/>
          </a:p>
          <a:p>
            <a:endParaRPr lang="en-US" dirty="0"/>
          </a:p>
        </p:txBody>
      </p:sp>
    </p:spTree>
    <p:extLst>
      <p:ext uri="{BB962C8B-B14F-4D97-AF65-F5344CB8AC3E}">
        <p14:creationId xmlns:p14="http://schemas.microsoft.com/office/powerpoint/2010/main" val="17213575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altLang="zh-CN" dirty="0" smtClean="0"/>
              <a:t>10.5</a:t>
            </a:r>
            <a:r>
              <a:rPr lang="zh-CN" altLang="en-US" dirty="0" smtClean="0"/>
              <a:t>：总线</a:t>
            </a:r>
            <a:r>
              <a:rPr lang="zh-CN" altLang="en-US" dirty="0"/>
              <a:t>结构</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041845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总线结构</a:t>
            </a:r>
            <a:endParaRPr lang="en-US" dirty="0"/>
          </a:p>
        </p:txBody>
      </p:sp>
      <p:sp>
        <p:nvSpPr>
          <p:cNvPr id="3" name="Content Placeholder 2"/>
          <p:cNvSpPr>
            <a:spLocks noGrp="1"/>
          </p:cNvSpPr>
          <p:nvPr>
            <p:ph idx="1"/>
          </p:nvPr>
        </p:nvSpPr>
        <p:spPr/>
        <p:txBody>
          <a:bodyPr>
            <a:normAutofit/>
          </a:bodyPr>
          <a:lstStyle/>
          <a:p>
            <a:r>
              <a:rPr lang="zh-CN" altLang="en-US" dirty="0"/>
              <a:t>计算机系统大多采用模块结构，一个模块就是具有专门功能的插件板，或叫做部件、插件、插卡。例如，主机板、存储器卡、</a:t>
            </a:r>
            <a:r>
              <a:rPr lang="en-US" altLang="zh-CN" dirty="0"/>
              <a:t>I</a:t>
            </a:r>
            <a:r>
              <a:rPr lang="zh-CN" altLang="en-US" dirty="0"/>
              <a:t>／</a:t>
            </a:r>
            <a:r>
              <a:rPr lang="en-US" altLang="zh-CN" dirty="0"/>
              <a:t>O </a:t>
            </a:r>
            <a:r>
              <a:rPr lang="zh-CN" altLang="en-US" dirty="0"/>
              <a:t>接口板等</a:t>
            </a:r>
            <a:r>
              <a:rPr lang="zh-CN" altLang="en-US" dirty="0" smtClean="0"/>
              <a:t>。</a:t>
            </a:r>
            <a:endParaRPr lang="en-US" altLang="zh-CN" dirty="0" smtClean="0"/>
          </a:p>
          <a:p>
            <a:r>
              <a:rPr lang="zh-CN" altLang="en-US" dirty="0" smtClean="0"/>
              <a:t>随着</a:t>
            </a:r>
            <a:r>
              <a:rPr lang="zh-CN" altLang="en-US" dirty="0"/>
              <a:t>集成电路集成度的提高，一块板上可安装多个模块。各模块之间传送信息的通路称为总线</a:t>
            </a:r>
            <a:r>
              <a:rPr lang="zh-CN" altLang="en-US" dirty="0" smtClean="0"/>
              <a:t>。</a:t>
            </a:r>
            <a:endParaRPr lang="en-US" altLang="zh-CN" dirty="0" smtClean="0"/>
          </a:p>
          <a:p>
            <a:r>
              <a:rPr lang="zh-CN" altLang="en-US" dirty="0" smtClean="0"/>
              <a:t>为</a:t>
            </a:r>
            <a:r>
              <a:rPr lang="zh-CN" altLang="en-US" dirty="0"/>
              <a:t>便于不同厂家生产的模块能灵活构成系统，形成了总线标准</a:t>
            </a:r>
            <a:r>
              <a:rPr lang="zh-CN" altLang="en-US" dirty="0" smtClean="0"/>
              <a:t>。</a:t>
            </a:r>
            <a:endParaRPr lang="en-US" altLang="zh-CN" dirty="0" smtClean="0"/>
          </a:p>
          <a:p>
            <a:pPr lvl="1"/>
            <a:r>
              <a:rPr lang="zh-CN" altLang="en-US" dirty="0"/>
              <a:t>正式公布的</a:t>
            </a:r>
            <a:r>
              <a:rPr lang="zh-CN" altLang="en-US" dirty="0" smtClean="0"/>
              <a:t>标准</a:t>
            </a:r>
            <a:endParaRPr lang="en-US" altLang="zh-CN" dirty="0" smtClean="0"/>
          </a:p>
          <a:p>
            <a:pPr lvl="1"/>
            <a:r>
              <a:rPr lang="zh-CN" altLang="en-US" dirty="0" smtClean="0"/>
              <a:t>实际</a:t>
            </a:r>
            <a:r>
              <a:rPr lang="zh-CN" altLang="en-US" dirty="0"/>
              <a:t>存在的工业</a:t>
            </a:r>
            <a:r>
              <a:rPr lang="zh-CN" altLang="en-US" dirty="0" smtClean="0"/>
              <a:t>标准</a:t>
            </a:r>
            <a:endParaRPr lang="en-US" dirty="0"/>
          </a:p>
        </p:txBody>
      </p:sp>
    </p:spTree>
    <p:extLst>
      <p:ext uri="{BB962C8B-B14F-4D97-AF65-F5344CB8AC3E}">
        <p14:creationId xmlns:p14="http://schemas.microsoft.com/office/powerpoint/2010/main" val="26876414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总线结构</a:t>
            </a:r>
            <a:endParaRPr lang="en-US" dirty="0"/>
          </a:p>
        </p:txBody>
      </p:sp>
      <p:sp>
        <p:nvSpPr>
          <p:cNvPr id="3" name="Content Placeholder 2"/>
          <p:cNvSpPr>
            <a:spLocks noGrp="1"/>
          </p:cNvSpPr>
          <p:nvPr>
            <p:ph idx="1"/>
          </p:nvPr>
        </p:nvSpPr>
        <p:spPr/>
        <p:txBody>
          <a:bodyPr>
            <a:normAutofit/>
          </a:bodyPr>
          <a:lstStyle/>
          <a:p>
            <a:r>
              <a:rPr lang="zh-CN" altLang="en-US" dirty="0" smtClean="0"/>
              <a:t>正式</a:t>
            </a:r>
            <a:r>
              <a:rPr lang="zh-CN" altLang="en-US" dirty="0"/>
              <a:t>公布的</a:t>
            </a:r>
            <a:r>
              <a:rPr lang="zh-CN" altLang="en-US" dirty="0" smtClean="0"/>
              <a:t>标准</a:t>
            </a:r>
            <a:endParaRPr lang="en-US" altLang="zh-CN" dirty="0" smtClean="0"/>
          </a:p>
          <a:p>
            <a:pPr lvl="1"/>
            <a:r>
              <a:rPr lang="zh-CN" altLang="en-US" dirty="0" smtClean="0"/>
              <a:t>由 </a:t>
            </a:r>
            <a:r>
              <a:rPr lang="en-US" altLang="zh-CN" dirty="0"/>
              <a:t>IEEE (</a:t>
            </a:r>
            <a:r>
              <a:rPr lang="zh-CN" altLang="en-US" dirty="0"/>
              <a:t>电气电子工程师学会</a:t>
            </a:r>
            <a:r>
              <a:rPr lang="en-US" altLang="zh-CN" dirty="0"/>
              <a:t>) </a:t>
            </a:r>
            <a:r>
              <a:rPr lang="zh-CN" altLang="en-US" dirty="0" smtClean="0"/>
              <a:t>、 </a:t>
            </a:r>
            <a:r>
              <a:rPr lang="en-US" altLang="zh-CN" dirty="0"/>
              <a:t>CCITT(</a:t>
            </a:r>
            <a:r>
              <a:rPr lang="zh-CN" altLang="en-US" dirty="0"/>
              <a:t>国际电报电话咨询委员会</a:t>
            </a:r>
            <a:r>
              <a:rPr lang="en-US" altLang="zh-CN" dirty="0" smtClean="0"/>
              <a:t>)</a:t>
            </a:r>
            <a:r>
              <a:rPr lang="zh-CN" altLang="en-US" dirty="0" smtClean="0"/>
              <a:t>或</a:t>
            </a:r>
            <a:r>
              <a:rPr lang="en-US" altLang="zh-CN" dirty="0" smtClean="0"/>
              <a:t>ISO(</a:t>
            </a:r>
            <a:r>
              <a:rPr lang="zh-CN" altLang="en-US" dirty="0" smtClean="0"/>
              <a:t>国际标准化组织</a:t>
            </a:r>
            <a:r>
              <a:rPr lang="en-US" altLang="zh-CN" dirty="0" smtClean="0"/>
              <a:t>) </a:t>
            </a:r>
            <a:r>
              <a:rPr lang="zh-CN" altLang="en-US" dirty="0"/>
              <a:t>等国际组织正式确定和承认，并有严格的定义</a:t>
            </a:r>
            <a:r>
              <a:rPr lang="zh-CN" altLang="en-US" dirty="0" smtClean="0"/>
              <a:t>。</a:t>
            </a:r>
            <a:endParaRPr lang="en-US" altLang="zh-CN" dirty="0" smtClean="0"/>
          </a:p>
          <a:p>
            <a:r>
              <a:rPr lang="zh-CN" altLang="en-US" dirty="0"/>
              <a:t>实际的工业</a:t>
            </a:r>
            <a:r>
              <a:rPr lang="zh-CN" altLang="en-US" dirty="0" smtClean="0"/>
              <a:t>标准</a:t>
            </a:r>
            <a:endParaRPr lang="en-US" altLang="zh-CN" dirty="0" smtClean="0"/>
          </a:p>
          <a:p>
            <a:pPr lvl="1"/>
            <a:r>
              <a:rPr lang="zh-CN" altLang="en-US" dirty="0" smtClean="0"/>
              <a:t>首先</a:t>
            </a:r>
            <a:r>
              <a:rPr lang="zh-CN" altLang="en-US" dirty="0"/>
              <a:t>由某一厂家提出，而又得到其他厂家广泛使用</a:t>
            </a:r>
            <a:r>
              <a:rPr lang="zh-CN" altLang="en-US" dirty="0" smtClean="0"/>
              <a:t>，可能</a:t>
            </a:r>
            <a:r>
              <a:rPr lang="zh-CN" altLang="en-US" dirty="0"/>
              <a:t>还没有经过正式、严格的定义，也有可能经过一段时间后提交给有关组织讨论而被确定为正式标准</a:t>
            </a:r>
            <a:r>
              <a:rPr lang="zh-CN" altLang="en-US" dirty="0" smtClean="0"/>
              <a:t>。</a:t>
            </a:r>
            <a:endParaRPr lang="en-US" altLang="zh-CN" dirty="0" smtClean="0"/>
          </a:p>
          <a:p>
            <a:pPr lvl="1"/>
            <a:r>
              <a:rPr lang="zh-CN" altLang="en-US" dirty="0" smtClean="0"/>
              <a:t>在</a:t>
            </a:r>
            <a:r>
              <a:rPr lang="zh-CN" altLang="en-US" dirty="0"/>
              <a:t>标准中对插件引线的几何尺寸、引线数、各引线的定义、时序及电气参数等都作出明确规定，这对子系统的设计和功能的扩充都带来了方便</a:t>
            </a:r>
            <a:r>
              <a:rPr lang="zh-CN" altLang="en-US" dirty="0" smtClean="0"/>
              <a:t>。</a:t>
            </a:r>
            <a:endParaRPr lang="en-US" dirty="0"/>
          </a:p>
          <a:p>
            <a:endParaRPr lang="en-US" dirty="0"/>
          </a:p>
        </p:txBody>
      </p:sp>
    </p:spTree>
    <p:extLst>
      <p:ext uri="{BB962C8B-B14F-4D97-AF65-F5344CB8AC3E}">
        <p14:creationId xmlns:p14="http://schemas.microsoft.com/office/powerpoint/2010/main" val="9608249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总线类型</a:t>
            </a:r>
            <a:endParaRPr lang="en-US" dirty="0"/>
          </a:p>
        </p:txBody>
      </p:sp>
      <p:sp>
        <p:nvSpPr>
          <p:cNvPr id="3" name="Content Placeholder 2"/>
          <p:cNvSpPr>
            <a:spLocks noGrp="1"/>
          </p:cNvSpPr>
          <p:nvPr>
            <p:ph idx="1"/>
          </p:nvPr>
        </p:nvSpPr>
        <p:spPr/>
        <p:txBody>
          <a:bodyPr/>
          <a:lstStyle/>
          <a:p>
            <a:r>
              <a:rPr lang="zh-CN" altLang="en-US" dirty="0" smtClean="0"/>
              <a:t>内总线和外总线：</a:t>
            </a:r>
            <a:endParaRPr lang="zh-CN" altLang="en-US" dirty="0"/>
          </a:p>
          <a:p>
            <a:pPr lvl="1"/>
            <a:r>
              <a:rPr lang="zh-CN" altLang="en-US" dirty="0" smtClean="0"/>
              <a:t>连接</a:t>
            </a:r>
            <a:r>
              <a:rPr lang="zh-CN" altLang="en-US" dirty="0"/>
              <a:t>计算机内部各模块的总线，如连接 </a:t>
            </a:r>
            <a:r>
              <a:rPr lang="en-US" altLang="zh-CN" dirty="0"/>
              <a:t>CPU</a:t>
            </a:r>
            <a:r>
              <a:rPr lang="zh-CN" altLang="en-US" dirty="0"/>
              <a:t>、存储器和 </a:t>
            </a:r>
            <a:r>
              <a:rPr lang="en-US" altLang="zh-CN" dirty="0"/>
              <a:t>I</a:t>
            </a:r>
            <a:r>
              <a:rPr lang="zh-CN" altLang="en-US" dirty="0"/>
              <a:t>／</a:t>
            </a:r>
            <a:r>
              <a:rPr lang="en-US" altLang="zh-CN" dirty="0"/>
              <a:t>O </a:t>
            </a:r>
            <a:r>
              <a:rPr lang="zh-CN" altLang="en-US" dirty="0"/>
              <a:t>接口的总线。常用的有 </a:t>
            </a:r>
            <a:r>
              <a:rPr lang="en-US" altLang="zh-CN" dirty="0"/>
              <a:t>ISA </a:t>
            </a:r>
            <a:r>
              <a:rPr lang="zh-CN" altLang="en-US" dirty="0"/>
              <a:t>总线、</a:t>
            </a:r>
            <a:r>
              <a:rPr lang="en-US" altLang="zh-CN" dirty="0"/>
              <a:t>EISA</a:t>
            </a:r>
            <a:r>
              <a:rPr lang="zh-CN" altLang="en-US" dirty="0"/>
              <a:t>总线、</a:t>
            </a:r>
            <a:r>
              <a:rPr lang="en-US" altLang="zh-CN" dirty="0"/>
              <a:t>VME</a:t>
            </a:r>
            <a:r>
              <a:rPr lang="zh-CN" altLang="en-US" dirty="0"/>
              <a:t>总线、</a:t>
            </a:r>
            <a:r>
              <a:rPr lang="en-US" altLang="zh-CN" dirty="0"/>
              <a:t>STD</a:t>
            </a:r>
            <a:r>
              <a:rPr lang="zh-CN" altLang="en-US" dirty="0"/>
              <a:t>总线和 </a:t>
            </a:r>
            <a:r>
              <a:rPr lang="en-US" altLang="zh-CN" dirty="0"/>
              <a:t>PCI </a:t>
            </a:r>
            <a:r>
              <a:rPr lang="zh-CN" altLang="en-US" dirty="0"/>
              <a:t>总线等。</a:t>
            </a:r>
          </a:p>
          <a:p>
            <a:pPr lvl="1"/>
            <a:r>
              <a:rPr lang="zh-CN" altLang="en-US" dirty="0" smtClean="0"/>
              <a:t>系统</a:t>
            </a:r>
            <a:r>
              <a:rPr lang="zh-CN" altLang="en-US" dirty="0"/>
              <a:t>之间或系统与外部设备之间连接的总线，常用的有 </a:t>
            </a:r>
            <a:r>
              <a:rPr lang="en-US" altLang="zh-CN" dirty="0"/>
              <a:t>EIA-RS232C </a:t>
            </a:r>
            <a:r>
              <a:rPr lang="zh-CN" altLang="en-US" dirty="0"/>
              <a:t>串行总线和 </a:t>
            </a:r>
            <a:r>
              <a:rPr lang="en-US" altLang="zh-CN" dirty="0"/>
              <a:t>IEEE-488 </a:t>
            </a:r>
            <a:r>
              <a:rPr lang="zh-CN" altLang="en-US" dirty="0"/>
              <a:t>并行总线等。</a:t>
            </a:r>
          </a:p>
          <a:p>
            <a:endParaRPr lang="en-US" dirty="0"/>
          </a:p>
        </p:txBody>
      </p:sp>
    </p:spTree>
    <p:extLst>
      <p:ext uri="{BB962C8B-B14F-4D97-AF65-F5344CB8AC3E}">
        <p14:creationId xmlns:p14="http://schemas.microsoft.com/office/powerpoint/2010/main" val="16554432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总线类型</a:t>
            </a:r>
            <a:endParaRPr lang="en-US" dirty="0"/>
          </a:p>
        </p:txBody>
      </p:sp>
      <p:sp>
        <p:nvSpPr>
          <p:cNvPr id="3" name="Content Placeholder 2"/>
          <p:cNvSpPr>
            <a:spLocks noGrp="1"/>
          </p:cNvSpPr>
          <p:nvPr>
            <p:ph idx="1"/>
          </p:nvPr>
        </p:nvSpPr>
        <p:spPr/>
        <p:txBody>
          <a:bodyPr>
            <a:normAutofit/>
          </a:bodyPr>
          <a:lstStyle/>
          <a:p>
            <a:r>
              <a:rPr lang="zh-CN" altLang="en-US" dirty="0"/>
              <a:t>单</a:t>
            </a:r>
            <a:r>
              <a:rPr lang="zh-CN" altLang="en-US" dirty="0" smtClean="0"/>
              <a:t>总线和多总线</a:t>
            </a:r>
            <a:endParaRPr lang="en-US" altLang="zh-CN" dirty="0" smtClean="0"/>
          </a:p>
          <a:p>
            <a:pPr lvl="1"/>
            <a:r>
              <a:rPr lang="zh-CN" altLang="en-US" dirty="0" smtClean="0"/>
              <a:t>单总线</a:t>
            </a:r>
            <a:endParaRPr lang="en-US" altLang="zh-CN" dirty="0" smtClean="0"/>
          </a:p>
          <a:p>
            <a:pPr lvl="2"/>
            <a:r>
              <a:rPr lang="zh-CN" altLang="en-US" dirty="0" smtClean="0"/>
              <a:t>所有</a:t>
            </a:r>
            <a:r>
              <a:rPr lang="zh-CN" altLang="en-US" dirty="0"/>
              <a:t>模块都连接到单一总线上</a:t>
            </a:r>
            <a:r>
              <a:rPr lang="zh-CN" altLang="en-US" dirty="0" smtClean="0"/>
              <a:t>，总线</a:t>
            </a:r>
            <a:r>
              <a:rPr lang="zh-CN" altLang="en-US" dirty="0"/>
              <a:t>类型有地址线、数据线、控制线和电源／地线。 </a:t>
            </a:r>
          </a:p>
          <a:p>
            <a:pPr lvl="1"/>
            <a:r>
              <a:rPr lang="zh-CN" altLang="en-US" dirty="0" smtClean="0"/>
              <a:t>多</a:t>
            </a:r>
            <a:r>
              <a:rPr lang="zh-CN" altLang="en-US" dirty="0"/>
              <a:t>总线</a:t>
            </a:r>
          </a:p>
          <a:p>
            <a:pPr lvl="2"/>
            <a:r>
              <a:rPr lang="zh-CN" altLang="en-US" dirty="0"/>
              <a:t>将速度较低的 </a:t>
            </a:r>
            <a:r>
              <a:rPr lang="en-US" altLang="zh-CN" dirty="0"/>
              <a:t>I</a:t>
            </a:r>
            <a:r>
              <a:rPr lang="zh-CN" altLang="en-US" dirty="0"/>
              <a:t>／</a:t>
            </a:r>
            <a:r>
              <a:rPr lang="en-US" altLang="zh-CN" dirty="0"/>
              <a:t>O </a:t>
            </a:r>
            <a:r>
              <a:rPr lang="zh-CN" altLang="en-US" dirty="0"/>
              <a:t>设备从总线上分出去，而形成系统总线与 </a:t>
            </a:r>
            <a:r>
              <a:rPr lang="en-US" altLang="zh-CN" dirty="0"/>
              <a:t>I</a:t>
            </a:r>
            <a:r>
              <a:rPr lang="zh-CN" altLang="en-US" dirty="0"/>
              <a:t>／</a:t>
            </a:r>
            <a:r>
              <a:rPr lang="en-US" altLang="zh-CN" dirty="0"/>
              <a:t>O </a:t>
            </a:r>
            <a:r>
              <a:rPr lang="zh-CN" altLang="en-US" dirty="0"/>
              <a:t>总线分开的双总线</a:t>
            </a:r>
            <a:r>
              <a:rPr lang="zh-CN" altLang="en-US" dirty="0" smtClean="0"/>
              <a:t>结构</a:t>
            </a:r>
            <a:endParaRPr lang="zh-CN" altLang="en-US" dirty="0"/>
          </a:p>
          <a:p>
            <a:pPr lvl="2"/>
            <a:r>
              <a:rPr lang="zh-CN" altLang="en-US" dirty="0"/>
              <a:t>根据同一思想，可以组成三总线</a:t>
            </a:r>
            <a:r>
              <a:rPr lang="zh-CN" altLang="en-US" dirty="0" smtClean="0"/>
              <a:t>结构</a:t>
            </a:r>
            <a:endParaRPr lang="zh-CN" altLang="en-US" dirty="0"/>
          </a:p>
          <a:p>
            <a:endParaRPr lang="en-US" dirty="0"/>
          </a:p>
        </p:txBody>
      </p:sp>
    </p:spTree>
    <p:extLst>
      <p:ext uri="{BB962C8B-B14F-4D97-AF65-F5344CB8AC3E}">
        <p14:creationId xmlns:p14="http://schemas.microsoft.com/office/powerpoint/2010/main" val="23704281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总线组成</a:t>
            </a:r>
            <a:endParaRPr lang="en-US" dirty="0"/>
          </a:p>
        </p:txBody>
      </p:sp>
      <p:sp>
        <p:nvSpPr>
          <p:cNvPr id="3" name="Content Placeholder 2"/>
          <p:cNvSpPr>
            <a:spLocks noGrp="1"/>
          </p:cNvSpPr>
          <p:nvPr>
            <p:ph idx="1"/>
          </p:nvPr>
        </p:nvSpPr>
        <p:spPr/>
        <p:txBody>
          <a:bodyPr>
            <a:normAutofit lnSpcReduction="10000"/>
          </a:bodyPr>
          <a:lstStyle/>
          <a:p>
            <a:r>
              <a:rPr lang="zh-CN" altLang="en-US" dirty="0"/>
              <a:t>总线是从两个或两个以上源部件传送信息到一个或多个部件的一组传输</a:t>
            </a:r>
            <a:r>
              <a:rPr lang="zh-CN" altLang="en-US" dirty="0" smtClean="0"/>
              <a:t>线</a:t>
            </a:r>
            <a:endParaRPr lang="en-US" altLang="zh-CN" dirty="0" smtClean="0"/>
          </a:p>
          <a:p>
            <a:r>
              <a:rPr lang="zh-CN" altLang="en-US" dirty="0" smtClean="0"/>
              <a:t>如</a:t>
            </a:r>
            <a:r>
              <a:rPr lang="zh-CN" altLang="en-US" dirty="0"/>
              <a:t>一根传输线仅用于连接一个源部件</a:t>
            </a:r>
            <a:r>
              <a:rPr lang="en-US" altLang="zh-CN" dirty="0"/>
              <a:t>(</a:t>
            </a:r>
            <a:r>
              <a:rPr lang="zh-CN" altLang="en-US" dirty="0"/>
              <a:t>输出</a:t>
            </a:r>
            <a:r>
              <a:rPr lang="en-US" altLang="zh-CN" dirty="0"/>
              <a:t>)</a:t>
            </a:r>
            <a:r>
              <a:rPr lang="zh-CN" altLang="en-US" dirty="0"/>
              <a:t>和一个或多个目的部件</a:t>
            </a:r>
            <a:r>
              <a:rPr lang="en-US" altLang="zh-CN" dirty="0"/>
              <a:t>(</a:t>
            </a:r>
            <a:r>
              <a:rPr lang="zh-CN" altLang="en-US" dirty="0"/>
              <a:t>输入</a:t>
            </a:r>
            <a:r>
              <a:rPr lang="en-US" altLang="zh-CN" dirty="0"/>
              <a:t>)</a:t>
            </a:r>
            <a:r>
              <a:rPr lang="zh-CN" altLang="en-US" dirty="0"/>
              <a:t>，则不称为</a:t>
            </a:r>
            <a:r>
              <a:rPr lang="zh-CN" altLang="en-US" dirty="0" smtClean="0"/>
              <a:t>总线</a:t>
            </a:r>
            <a:endParaRPr lang="en-US" altLang="zh-CN" dirty="0" smtClean="0"/>
          </a:p>
          <a:p>
            <a:r>
              <a:rPr lang="zh-CN" altLang="en-US" dirty="0"/>
              <a:t>总线控制线路</a:t>
            </a:r>
            <a:endParaRPr lang="en-US" altLang="zh-CN" dirty="0" smtClean="0"/>
          </a:p>
          <a:p>
            <a:pPr lvl="1"/>
            <a:r>
              <a:rPr lang="zh-CN" altLang="en-US" dirty="0" smtClean="0"/>
              <a:t>由于</a:t>
            </a:r>
            <a:r>
              <a:rPr lang="zh-CN" altLang="en-US" dirty="0"/>
              <a:t>多个模块</a:t>
            </a:r>
            <a:r>
              <a:rPr lang="en-US" altLang="zh-CN" dirty="0"/>
              <a:t>(</a:t>
            </a:r>
            <a:r>
              <a:rPr lang="zh-CN" altLang="en-US" dirty="0"/>
              <a:t>或部件</a:t>
            </a:r>
            <a:r>
              <a:rPr lang="en-US" altLang="zh-CN" dirty="0"/>
              <a:t>)</a:t>
            </a:r>
            <a:r>
              <a:rPr lang="zh-CN" altLang="en-US" dirty="0"/>
              <a:t>连接到一条共用总线上，必须对每个发送的信息规定其信息类型和接收信息的部件，协调信息的传送；必须经过选择判优，避免多个部件同时发送信息的矛盾。还需要对信息的传送定时，防止信息的丢失。这就需要</a:t>
            </a:r>
            <a:r>
              <a:rPr lang="zh-CN" altLang="en-US" dirty="0" smtClean="0"/>
              <a:t>设置。</a:t>
            </a:r>
            <a:endParaRPr lang="en-US" altLang="zh-CN" dirty="0" smtClean="0"/>
          </a:p>
          <a:p>
            <a:pPr lvl="1"/>
            <a:r>
              <a:rPr lang="zh-CN" altLang="en-US" dirty="0" smtClean="0"/>
              <a:t>包括</a:t>
            </a:r>
            <a:r>
              <a:rPr lang="zh-CN" altLang="en-US" dirty="0"/>
              <a:t>总线判优或仲裁逻辑、驱动器和中断逻辑</a:t>
            </a:r>
            <a:r>
              <a:rPr lang="zh-CN" altLang="en-US" dirty="0" smtClean="0"/>
              <a:t>等</a:t>
            </a:r>
            <a:endParaRPr lang="zh-CN" altLang="en-US" dirty="0"/>
          </a:p>
          <a:p>
            <a:endParaRPr lang="en-US" dirty="0"/>
          </a:p>
        </p:txBody>
      </p:sp>
    </p:spTree>
    <p:extLst>
      <p:ext uri="{BB962C8B-B14F-4D97-AF65-F5344CB8AC3E}">
        <p14:creationId xmlns:p14="http://schemas.microsoft.com/office/powerpoint/2010/main" val="3964097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总线判优控制</a:t>
            </a:r>
            <a:endParaRPr lang="en-US" dirty="0"/>
          </a:p>
        </p:txBody>
      </p:sp>
      <p:sp>
        <p:nvSpPr>
          <p:cNvPr id="3" name="Content Placeholder 2"/>
          <p:cNvSpPr>
            <a:spLocks noGrp="1"/>
          </p:cNvSpPr>
          <p:nvPr>
            <p:ph idx="1"/>
          </p:nvPr>
        </p:nvSpPr>
        <p:spPr/>
        <p:txBody>
          <a:bodyPr>
            <a:normAutofit/>
          </a:bodyPr>
          <a:lstStyle/>
          <a:p>
            <a:r>
              <a:rPr lang="zh-CN" altLang="en-US" dirty="0"/>
              <a:t>由于存在多个设备或部件同时申请对总线的使用权，为保证在同一时间内只能有一个申请者使用总线，需要设置总线判优控制机构</a:t>
            </a:r>
            <a:r>
              <a:rPr lang="zh-CN" altLang="en-US" dirty="0" smtClean="0"/>
              <a:t>。</a:t>
            </a:r>
            <a:endParaRPr lang="en-US" altLang="zh-CN" dirty="0" smtClean="0"/>
          </a:p>
          <a:p>
            <a:r>
              <a:rPr lang="zh-CN" altLang="en-US" dirty="0" smtClean="0"/>
              <a:t>总线</a:t>
            </a:r>
            <a:r>
              <a:rPr lang="zh-CN" altLang="en-US" dirty="0"/>
              <a:t>判优机构按照申请者的优先权选择可以控制总线的设备或</a:t>
            </a:r>
            <a:r>
              <a:rPr lang="zh-CN" altLang="en-US" dirty="0" smtClean="0"/>
              <a:t>部件</a:t>
            </a:r>
            <a:endParaRPr lang="en-US" altLang="zh-CN" dirty="0" smtClean="0"/>
          </a:p>
          <a:p>
            <a:pPr lvl="1"/>
            <a:r>
              <a:rPr lang="zh-CN" altLang="en-US" dirty="0" smtClean="0"/>
              <a:t>主控器</a:t>
            </a:r>
            <a:r>
              <a:rPr lang="zh-CN" altLang="en-US" dirty="0"/>
              <a:t>或主</a:t>
            </a:r>
            <a:r>
              <a:rPr lang="zh-CN" altLang="en-US" dirty="0" smtClean="0"/>
              <a:t>设备：可以</a:t>
            </a:r>
            <a:r>
              <a:rPr lang="zh-CN" altLang="en-US" dirty="0"/>
              <a:t>控制总线并启动数据传送的任何</a:t>
            </a:r>
            <a:r>
              <a:rPr lang="zh-CN" altLang="en-US" dirty="0" smtClean="0"/>
              <a:t>设备</a:t>
            </a:r>
            <a:endParaRPr lang="en-US" altLang="zh-CN" dirty="0" smtClean="0"/>
          </a:p>
          <a:p>
            <a:pPr lvl="1"/>
            <a:r>
              <a:rPr lang="zh-CN" altLang="en-US" dirty="0"/>
              <a:t>受控器或从</a:t>
            </a:r>
            <a:r>
              <a:rPr lang="zh-CN" altLang="en-US" dirty="0" smtClean="0"/>
              <a:t>设备：能够</a:t>
            </a:r>
            <a:r>
              <a:rPr lang="zh-CN" altLang="en-US" dirty="0"/>
              <a:t>响应总线主控器发出的总线命令的任何设备称</a:t>
            </a:r>
            <a:r>
              <a:rPr lang="zh-CN" altLang="en-US" dirty="0" smtClean="0"/>
              <a:t>做</a:t>
            </a:r>
            <a:endParaRPr lang="en-US" altLang="zh-CN" dirty="0" smtClean="0"/>
          </a:p>
          <a:p>
            <a:pPr lvl="1"/>
            <a:r>
              <a:rPr lang="zh-CN" altLang="en-US" dirty="0" smtClean="0"/>
              <a:t>通常 </a:t>
            </a:r>
            <a:r>
              <a:rPr lang="en-US" altLang="zh-CN" dirty="0"/>
              <a:t>CPU </a:t>
            </a:r>
            <a:r>
              <a:rPr lang="zh-CN" altLang="en-US" dirty="0"/>
              <a:t>为主设备，存储器为从设备，</a:t>
            </a:r>
            <a:r>
              <a:rPr lang="en-US" altLang="zh-CN" dirty="0"/>
              <a:t>I</a:t>
            </a:r>
            <a:r>
              <a:rPr lang="zh-CN" altLang="en-US" dirty="0"/>
              <a:t>／</a:t>
            </a:r>
            <a:r>
              <a:rPr lang="en-US" altLang="zh-CN" dirty="0"/>
              <a:t>O </a:t>
            </a:r>
            <a:r>
              <a:rPr lang="zh-CN" altLang="en-US" dirty="0"/>
              <a:t>设备可以为主设备或从设备。</a:t>
            </a:r>
          </a:p>
          <a:p>
            <a:endParaRPr lang="en-US" dirty="0"/>
          </a:p>
        </p:txBody>
      </p:sp>
    </p:spTree>
    <p:extLst>
      <p:ext uri="{BB962C8B-B14F-4D97-AF65-F5344CB8AC3E}">
        <p14:creationId xmlns:p14="http://schemas.microsoft.com/office/powerpoint/2010/main" val="96377339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总线判优控制</a:t>
            </a:r>
            <a:endParaRPr lang="en-US" dirty="0"/>
          </a:p>
        </p:txBody>
      </p:sp>
      <p:sp>
        <p:nvSpPr>
          <p:cNvPr id="3" name="Content Placeholder 2"/>
          <p:cNvSpPr>
            <a:spLocks noGrp="1"/>
          </p:cNvSpPr>
          <p:nvPr>
            <p:ph idx="1"/>
          </p:nvPr>
        </p:nvSpPr>
        <p:spPr/>
        <p:txBody>
          <a:bodyPr/>
          <a:lstStyle/>
          <a:p>
            <a:r>
              <a:rPr lang="zh-CN" altLang="en-US" dirty="0"/>
              <a:t>总线判优控制按其仲裁控制机构的设置可分为集中式控制和分布式控制两</a:t>
            </a:r>
            <a:r>
              <a:rPr lang="zh-CN" altLang="en-US" dirty="0" smtClean="0"/>
              <a:t>种</a:t>
            </a:r>
            <a:endParaRPr lang="en-US" altLang="zh-CN" dirty="0" smtClean="0"/>
          </a:p>
          <a:p>
            <a:pPr lvl="1"/>
            <a:r>
              <a:rPr lang="zh-CN" altLang="en-US" dirty="0"/>
              <a:t>集中式</a:t>
            </a:r>
            <a:r>
              <a:rPr lang="zh-CN" altLang="en-US" dirty="0" smtClean="0"/>
              <a:t>控制：总线</a:t>
            </a:r>
            <a:r>
              <a:rPr lang="zh-CN" altLang="en-US" dirty="0"/>
              <a:t>控制逻辑基本上集中于一个设备 </a:t>
            </a:r>
            <a:r>
              <a:rPr lang="en-US" altLang="zh-CN" dirty="0"/>
              <a:t>(</a:t>
            </a:r>
            <a:r>
              <a:rPr lang="zh-CN" altLang="en-US" dirty="0"/>
              <a:t>如 </a:t>
            </a:r>
            <a:r>
              <a:rPr lang="en-US" altLang="zh-CN" dirty="0"/>
              <a:t>CPU)</a:t>
            </a:r>
            <a:r>
              <a:rPr lang="zh-CN" altLang="en-US" dirty="0" smtClean="0"/>
              <a:t>时</a:t>
            </a:r>
            <a:endParaRPr lang="en-US" altLang="zh-CN" dirty="0" smtClean="0"/>
          </a:p>
          <a:p>
            <a:pPr lvl="1"/>
            <a:r>
              <a:rPr lang="zh-CN" altLang="en-US" dirty="0"/>
              <a:t>分布式总线</a:t>
            </a:r>
            <a:r>
              <a:rPr lang="zh-CN" altLang="en-US" dirty="0" smtClean="0"/>
              <a:t>控制：总线</a:t>
            </a:r>
            <a:r>
              <a:rPr lang="zh-CN" altLang="en-US" dirty="0"/>
              <a:t>控制逻辑分散在连接总线的各个部件或设备</a:t>
            </a:r>
            <a:r>
              <a:rPr lang="zh-CN" altLang="en-US" dirty="0" smtClean="0"/>
              <a:t>中</a:t>
            </a:r>
            <a:endParaRPr lang="zh-CN" altLang="en-US" dirty="0"/>
          </a:p>
          <a:p>
            <a:endParaRPr lang="en-US" dirty="0"/>
          </a:p>
        </p:txBody>
      </p:sp>
    </p:spTree>
    <p:extLst>
      <p:ext uri="{BB962C8B-B14F-4D97-AF65-F5344CB8AC3E}">
        <p14:creationId xmlns:p14="http://schemas.microsoft.com/office/powerpoint/2010/main" val="1817817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设备</a:t>
            </a:r>
            <a:r>
              <a:rPr lang="zh-CN" altLang="en-US" dirty="0"/>
              <a:t>控制器的基本功能</a:t>
            </a:r>
            <a:endParaRPr lang="en-US" dirty="0"/>
          </a:p>
        </p:txBody>
      </p:sp>
      <p:sp>
        <p:nvSpPr>
          <p:cNvPr id="3" name="Content Placeholder 2"/>
          <p:cNvSpPr>
            <a:spLocks noGrp="1"/>
          </p:cNvSpPr>
          <p:nvPr>
            <p:ph idx="1"/>
          </p:nvPr>
        </p:nvSpPr>
        <p:spPr/>
        <p:txBody>
          <a:bodyPr>
            <a:normAutofit lnSpcReduction="10000"/>
          </a:bodyPr>
          <a:lstStyle/>
          <a:p>
            <a:r>
              <a:rPr lang="en-US" altLang="zh-CN" dirty="0"/>
              <a:t>(1) </a:t>
            </a:r>
            <a:r>
              <a:rPr lang="zh-CN" altLang="en-US" dirty="0"/>
              <a:t>实现主机和外围设备之间的数据传送控制。包括同步控制、设备选择和中断控制等。</a:t>
            </a:r>
            <a:r>
              <a:rPr lang="en-US" altLang="zh-CN" dirty="0"/>
              <a:t>DMA</a:t>
            </a:r>
            <a:r>
              <a:rPr lang="zh-CN" altLang="en-US" dirty="0"/>
              <a:t>设备还具有直接访问存储器功能，并给出存储器地址。</a:t>
            </a:r>
          </a:p>
          <a:p>
            <a:r>
              <a:rPr lang="en-US" altLang="zh-CN" dirty="0"/>
              <a:t>(2) </a:t>
            </a:r>
            <a:r>
              <a:rPr lang="zh-CN" altLang="en-US" dirty="0"/>
              <a:t>实现数据缓冲，以达到主机同外围设备之间的速度匹配。在接口电路中，一般设置一个或几个数据缓冲寄存器。在传送过程中，先将数据送入数据缓冲寄存器，然后再送到目的设备</a:t>
            </a:r>
            <a:r>
              <a:rPr lang="en-US" altLang="zh-CN" dirty="0"/>
              <a:t>(</a:t>
            </a:r>
            <a:r>
              <a:rPr lang="zh-CN" altLang="en-US" dirty="0"/>
              <a:t>输出</a:t>
            </a:r>
            <a:r>
              <a:rPr lang="en-US" altLang="zh-CN" dirty="0"/>
              <a:t>)</a:t>
            </a:r>
            <a:r>
              <a:rPr lang="zh-CN" altLang="en-US" dirty="0"/>
              <a:t>或主机</a:t>
            </a:r>
            <a:r>
              <a:rPr lang="en-US" altLang="zh-CN" dirty="0"/>
              <a:t>(</a:t>
            </a:r>
            <a:r>
              <a:rPr lang="zh-CN" altLang="en-US" dirty="0"/>
              <a:t>输入</a:t>
            </a:r>
            <a:r>
              <a:rPr lang="en-US" altLang="zh-CN" dirty="0"/>
              <a:t>)</a:t>
            </a:r>
            <a:r>
              <a:rPr lang="zh-CN" altLang="en-US" dirty="0"/>
              <a:t>。</a:t>
            </a:r>
          </a:p>
          <a:p>
            <a:r>
              <a:rPr lang="en-US" altLang="zh-CN" dirty="0"/>
              <a:t>(3) </a:t>
            </a:r>
            <a:r>
              <a:rPr lang="zh-CN" altLang="en-US" dirty="0"/>
              <a:t>接受主机的命令，提供设备接口的状态，并按照主机的命令控制设备。</a:t>
            </a:r>
            <a:endParaRPr lang="en-US" dirty="0"/>
          </a:p>
        </p:txBody>
      </p:sp>
    </p:spTree>
    <p:extLst>
      <p:ext uri="{BB962C8B-B14F-4D97-AF65-F5344CB8AC3E}">
        <p14:creationId xmlns:p14="http://schemas.microsoft.com/office/powerpoint/2010/main" val="161621581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总线判优控制</a:t>
            </a:r>
            <a:endParaRPr lang="en-US" dirty="0"/>
          </a:p>
        </p:txBody>
      </p:sp>
      <p:sp>
        <p:nvSpPr>
          <p:cNvPr id="3" name="Content Placeholder 2"/>
          <p:cNvSpPr>
            <a:spLocks noGrp="1"/>
          </p:cNvSpPr>
          <p:nvPr>
            <p:ph idx="1"/>
          </p:nvPr>
        </p:nvSpPr>
        <p:spPr/>
        <p:txBody>
          <a:bodyPr/>
          <a:lstStyle/>
          <a:p>
            <a:r>
              <a:rPr lang="zh-CN" altLang="en-US" dirty="0"/>
              <a:t>常用的优先权仲裁方式为串行链接</a:t>
            </a:r>
            <a:r>
              <a:rPr lang="zh-CN" altLang="en-US" dirty="0" smtClean="0"/>
              <a:t>方式</a:t>
            </a:r>
            <a:endParaRPr lang="en-US" altLang="zh-CN" dirty="0" smtClean="0"/>
          </a:p>
          <a:p>
            <a:pPr lvl="1"/>
            <a:r>
              <a:rPr lang="zh-CN" altLang="en-US" dirty="0"/>
              <a:t>其优先次序是由</a:t>
            </a:r>
            <a:r>
              <a:rPr lang="zh-CN" altLang="en-US" dirty="0">
                <a:latin typeface="Arial" charset="0"/>
              </a:rPr>
              <a:t>“</a:t>
            </a:r>
            <a:r>
              <a:rPr lang="zh-CN" altLang="en-US" dirty="0"/>
              <a:t>总线可用</a:t>
            </a:r>
            <a:r>
              <a:rPr lang="zh-CN" altLang="en-US" dirty="0">
                <a:latin typeface="Arial" charset="0"/>
              </a:rPr>
              <a:t>”</a:t>
            </a:r>
            <a:r>
              <a:rPr lang="zh-CN" altLang="en-US" dirty="0"/>
              <a:t>线所接部件的位置决定的，离总线控制器越近的部件其优先权越高。</a:t>
            </a:r>
          </a:p>
          <a:p>
            <a:endParaRPr lang="en-US" dirty="0"/>
          </a:p>
        </p:txBody>
      </p:sp>
      <p:pic>
        <p:nvPicPr>
          <p:cNvPr id="84993" name="Picture 1" descr="j9.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8275" y="3505993"/>
            <a:ext cx="6267450" cy="2135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98057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总线通信</a:t>
            </a:r>
            <a:endParaRPr lang="en-US" dirty="0"/>
          </a:p>
        </p:txBody>
      </p:sp>
      <p:sp>
        <p:nvSpPr>
          <p:cNvPr id="3" name="Content Placeholder 2"/>
          <p:cNvSpPr>
            <a:spLocks noGrp="1"/>
          </p:cNvSpPr>
          <p:nvPr>
            <p:ph idx="1"/>
          </p:nvPr>
        </p:nvSpPr>
        <p:spPr/>
        <p:txBody>
          <a:bodyPr>
            <a:normAutofit/>
          </a:bodyPr>
          <a:lstStyle/>
          <a:p>
            <a:r>
              <a:rPr lang="zh-CN" altLang="en-US" dirty="0" smtClean="0"/>
              <a:t>同步通信和异步通信：</a:t>
            </a:r>
            <a:endParaRPr lang="zh-CN" altLang="en-US" dirty="0"/>
          </a:p>
          <a:p>
            <a:r>
              <a:rPr lang="en-US" altLang="zh-CN" dirty="0"/>
              <a:t>(1) </a:t>
            </a:r>
            <a:r>
              <a:rPr lang="zh-CN" altLang="en-US" dirty="0"/>
              <a:t>同步</a:t>
            </a:r>
            <a:r>
              <a:rPr lang="zh-CN" altLang="en-US" dirty="0" smtClean="0"/>
              <a:t>通信</a:t>
            </a:r>
            <a:endParaRPr lang="en-US" altLang="zh-CN" dirty="0" smtClean="0"/>
          </a:p>
          <a:p>
            <a:pPr lvl="1"/>
            <a:r>
              <a:rPr lang="zh-CN" altLang="en-US" dirty="0" smtClean="0"/>
              <a:t>通信</a:t>
            </a:r>
            <a:r>
              <a:rPr lang="zh-CN" altLang="en-US" dirty="0"/>
              <a:t>双方由统一的时钟控制数据的传送，时钟通常是由 </a:t>
            </a:r>
            <a:r>
              <a:rPr lang="en-US" altLang="zh-CN" dirty="0"/>
              <a:t>CPU </a:t>
            </a:r>
            <a:r>
              <a:rPr lang="zh-CN" altLang="en-US" dirty="0"/>
              <a:t>发出的，并送到总线上的所有部件</a:t>
            </a:r>
            <a:r>
              <a:rPr lang="zh-CN" altLang="en-US" dirty="0" smtClean="0"/>
              <a:t>。</a:t>
            </a:r>
            <a:endParaRPr lang="en-US" altLang="zh-CN" dirty="0" smtClean="0"/>
          </a:p>
          <a:p>
            <a:pPr lvl="1"/>
            <a:r>
              <a:rPr lang="zh-CN" altLang="en-US" dirty="0" smtClean="0"/>
              <a:t>经过</a:t>
            </a:r>
            <a:r>
              <a:rPr lang="zh-CN" altLang="en-US" dirty="0"/>
              <a:t>一段固定时间，本次总线传送周期结束，开始下一个新的总线传送周期。</a:t>
            </a:r>
          </a:p>
          <a:p>
            <a:r>
              <a:rPr lang="en-US" altLang="zh-CN" dirty="0"/>
              <a:t>(2) </a:t>
            </a:r>
            <a:r>
              <a:rPr lang="zh-CN" altLang="en-US" dirty="0"/>
              <a:t>异步</a:t>
            </a:r>
            <a:r>
              <a:rPr lang="zh-CN" altLang="en-US" dirty="0" smtClean="0"/>
              <a:t>通信</a:t>
            </a:r>
            <a:endParaRPr lang="en-US" altLang="zh-CN" dirty="0" smtClean="0"/>
          </a:p>
          <a:p>
            <a:pPr lvl="1"/>
            <a:r>
              <a:rPr lang="zh-CN" altLang="en-US" dirty="0" smtClean="0"/>
              <a:t>利用</a:t>
            </a:r>
            <a:r>
              <a:rPr lang="zh-CN" altLang="en-US" dirty="0"/>
              <a:t>数据发送部件和接收部件之间的相互“握手”信号来实现总线数据传送的方式称作异步通信方式</a:t>
            </a:r>
            <a:r>
              <a:rPr lang="zh-CN" altLang="en-US" dirty="0" smtClean="0"/>
              <a:t>。</a:t>
            </a:r>
            <a:endParaRPr lang="zh-CN" altLang="en-US" dirty="0"/>
          </a:p>
        </p:txBody>
      </p:sp>
    </p:spTree>
    <p:extLst>
      <p:ext uri="{BB962C8B-B14F-4D97-AF65-F5344CB8AC3E}">
        <p14:creationId xmlns:p14="http://schemas.microsoft.com/office/powerpoint/2010/main" val="35044070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总线通信</a:t>
            </a:r>
            <a:endParaRPr lang="en-US" dirty="0"/>
          </a:p>
        </p:txBody>
      </p:sp>
      <p:sp>
        <p:nvSpPr>
          <p:cNvPr id="3" name="Content Placeholder 2"/>
          <p:cNvSpPr>
            <a:spLocks noGrp="1"/>
          </p:cNvSpPr>
          <p:nvPr>
            <p:ph idx="1"/>
          </p:nvPr>
        </p:nvSpPr>
        <p:spPr/>
        <p:txBody>
          <a:bodyPr/>
          <a:lstStyle/>
          <a:p>
            <a:r>
              <a:rPr lang="zh-CN" altLang="en-US" dirty="0" smtClean="0"/>
              <a:t>并行通信和串行通信：</a:t>
            </a:r>
            <a:endParaRPr lang="en-US" altLang="zh-CN" dirty="0" smtClean="0"/>
          </a:p>
          <a:p>
            <a:r>
              <a:rPr lang="zh-CN" altLang="en-US" dirty="0" smtClean="0"/>
              <a:t>并行通信</a:t>
            </a:r>
            <a:endParaRPr lang="en-US" altLang="zh-CN" dirty="0" smtClean="0"/>
          </a:p>
          <a:p>
            <a:pPr lvl="1"/>
            <a:r>
              <a:rPr lang="zh-CN" altLang="en-US" dirty="0" smtClean="0"/>
              <a:t>数据的各位同时进行传送，在相同频率的作用下，位数多则传输率高。</a:t>
            </a:r>
            <a:endParaRPr lang="en-US" altLang="zh-CN" dirty="0" smtClean="0"/>
          </a:p>
          <a:p>
            <a:pPr lvl="1"/>
            <a:r>
              <a:rPr lang="zh-CN" altLang="en-US" dirty="0" smtClean="0"/>
              <a:t>距离较短，限制在一个机柜内使用</a:t>
            </a:r>
            <a:endParaRPr lang="en-US" altLang="zh-CN" dirty="0" smtClean="0"/>
          </a:p>
          <a:p>
            <a:r>
              <a:rPr lang="zh-CN" altLang="en-US" dirty="0" smtClean="0"/>
              <a:t>串行通信</a:t>
            </a:r>
            <a:endParaRPr lang="en-US" altLang="zh-CN" dirty="0" smtClean="0"/>
          </a:p>
          <a:p>
            <a:pPr lvl="1"/>
            <a:r>
              <a:rPr lang="zh-CN" altLang="en-US" dirty="0" smtClean="0"/>
              <a:t>数据一位一位地顺序传送</a:t>
            </a:r>
            <a:endParaRPr lang="en-US" altLang="zh-CN" dirty="0" smtClean="0"/>
          </a:p>
          <a:p>
            <a:pPr lvl="1"/>
            <a:r>
              <a:rPr lang="zh-CN" altLang="en-US" dirty="0" smtClean="0"/>
              <a:t>通信线路简单，只要一对传输线实现双向通信，适合于远距离通信</a:t>
            </a:r>
            <a:endParaRPr lang="en-US" altLang="zh-CN" dirty="0" smtClean="0"/>
          </a:p>
          <a:p>
            <a:pPr lvl="1"/>
            <a:endParaRPr lang="en-US" altLang="zh-CN" dirty="0" smtClean="0"/>
          </a:p>
        </p:txBody>
      </p:sp>
    </p:spTree>
    <p:extLst>
      <p:ext uri="{BB962C8B-B14F-4D97-AF65-F5344CB8AC3E}">
        <p14:creationId xmlns:p14="http://schemas.microsoft.com/office/powerpoint/2010/main" val="145676886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出错处理</a:t>
            </a:r>
            <a:endParaRPr lang="en-US" dirty="0"/>
          </a:p>
        </p:txBody>
      </p:sp>
      <p:sp>
        <p:nvSpPr>
          <p:cNvPr id="3" name="Content Placeholder 2"/>
          <p:cNvSpPr>
            <a:spLocks noGrp="1"/>
          </p:cNvSpPr>
          <p:nvPr>
            <p:ph idx="1"/>
          </p:nvPr>
        </p:nvSpPr>
        <p:spPr/>
        <p:txBody>
          <a:bodyPr/>
          <a:lstStyle/>
          <a:p>
            <a:r>
              <a:rPr lang="zh-CN" altLang="en-US" dirty="0"/>
              <a:t>数据传送过程可能产生错误，有些接收部件有自动纠错能力，可以自动纠正错误；而有些部件无自动纠错能力但能发现错误，可发出</a:t>
            </a:r>
            <a:r>
              <a:rPr lang="zh-CN" altLang="en-US" dirty="0">
                <a:latin typeface="Arial" charset="0"/>
              </a:rPr>
              <a:t>“</a:t>
            </a:r>
            <a:r>
              <a:rPr lang="zh-CN" altLang="en-US" dirty="0"/>
              <a:t>数据出错</a:t>
            </a:r>
            <a:r>
              <a:rPr lang="zh-CN" altLang="en-US" dirty="0">
                <a:latin typeface="Arial" charset="0"/>
              </a:rPr>
              <a:t>”</a:t>
            </a:r>
            <a:r>
              <a:rPr lang="zh-CN" altLang="en-US" dirty="0"/>
              <a:t>信号，通常向 </a:t>
            </a:r>
            <a:r>
              <a:rPr lang="en-US" altLang="zh-CN" dirty="0"/>
              <a:t>CPU </a:t>
            </a:r>
            <a:r>
              <a:rPr lang="zh-CN" altLang="en-US" dirty="0"/>
              <a:t>发出中断请求信号，</a:t>
            </a:r>
            <a:r>
              <a:rPr lang="en-US" altLang="zh-CN" dirty="0"/>
              <a:t>CPU </a:t>
            </a:r>
            <a:r>
              <a:rPr lang="zh-CN" altLang="en-US" dirty="0"/>
              <a:t>响应中断后，转入出错处理程序。</a:t>
            </a:r>
          </a:p>
          <a:p>
            <a:endParaRPr lang="en-US" dirty="0"/>
          </a:p>
        </p:txBody>
      </p:sp>
    </p:spTree>
    <p:extLst>
      <p:ext uri="{BB962C8B-B14F-4D97-AF65-F5344CB8AC3E}">
        <p14:creationId xmlns:p14="http://schemas.microsoft.com/office/powerpoint/2010/main" val="45318738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总线</a:t>
            </a:r>
            <a:r>
              <a:rPr lang="zh-CN" altLang="en-US" dirty="0" smtClean="0"/>
              <a:t>驱动</a:t>
            </a:r>
            <a:endParaRPr lang="en-US" dirty="0"/>
          </a:p>
        </p:txBody>
      </p:sp>
      <p:sp>
        <p:nvSpPr>
          <p:cNvPr id="3" name="Content Placeholder 2"/>
          <p:cNvSpPr>
            <a:spLocks noGrp="1"/>
          </p:cNvSpPr>
          <p:nvPr>
            <p:ph idx="1"/>
          </p:nvPr>
        </p:nvSpPr>
        <p:spPr/>
        <p:txBody>
          <a:bodyPr/>
          <a:lstStyle/>
          <a:p>
            <a:r>
              <a:rPr lang="zh-CN" altLang="en-US" dirty="0"/>
              <a:t>总线上可连接多个部件，具有扩充灵活的优点，但总线的驱动能力总是有限制的，因此在扩充时要加以注意。通常一个模块或一个部件限制在</a:t>
            </a:r>
            <a:r>
              <a:rPr lang="en-US" altLang="zh-CN" dirty="0"/>
              <a:t>1</a:t>
            </a:r>
            <a:r>
              <a:rPr lang="zh-CN" altLang="en-US" dirty="0"/>
              <a:t>～</a:t>
            </a:r>
            <a:r>
              <a:rPr lang="en-US" altLang="zh-CN" dirty="0"/>
              <a:t>2</a:t>
            </a:r>
            <a:r>
              <a:rPr lang="zh-CN" altLang="en-US" dirty="0"/>
              <a:t>个负载以内。</a:t>
            </a:r>
          </a:p>
          <a:p>
            <a:endParaRPr lang="en-US" dirty="0"/>
          </a:p>
        </p:txBody>
      </p:sp>
    </p:spTree>
    <p:extLst>
      <p:ext uri="{BB962C8B-B14F-4D97-AF65-F5344CB8AC3E}">
        <p14:creationId xmlns:p14="http://schemas.microsoft.com/office/powerpoint/2010/main" val="1743283398"/>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ISA </a:t>
            </a:r>
            <a:r>
              <a:rPr lang="zh-CN" altLang="en-US" dirty="0"/>
              <a:t>总线</a:t>
            </a:r>
          </a:p>
        </p:txBody>
      </p:sp>
      <p:sp>
        <p:nvSpPr>
          <p:cNvPr id="3" name="Content Placeholder 2"/>
          <p:cNvSpPr>
            <a:spLocks noGrp="1"/>
          </p:cNvSpPr>
          <p:nvPr>
            <p:ph idx="1"/>
          </p:nvPr>
        </p:nvSpPr>
        <p:spPr/>
        <p:txBody>
          <a:bodyPr/>
          <a:lstStyle/>
          <a:p>
            <a:r>
              <a:rPr lang="en-US" altLang="zh-CN" dirty="0" smtClean="0"/>
              <a:t>ISA </a:t>
            </a:r>
            <a:r>
              <a:rPr lang="zh-CN" altLang="en-US" dirty="0"/>
              <a:t>为工业标准总线，是</a:t>
            </a:r>
            <a:r>
              <a:rPr lang="en-US" altLang="zh-CN" dirty="0"/>
              <a:t>IBM</a:t>
            </a:r>
            <a:r>
              <a:rPr lang="zh-CN" altLang="en-US" dirty="0"/>
              <a:t>公司为其生产的</a:t>
            </a:r>
            <a:r>
              <a:rPr lang="en-US" altLang="zh-CN" dirty="0"/>
              <a:t>PC</a:t>
            </a:r>
            <a:r>
              <a:rPr lang="zh-CN" altLang="en-US" dirty="0"/>
              <a:t>系列微机制定的总线</a:t>
            </a:r>
            <a:r>
              <a:rPr lang="zh-CN" altLang="en-US" dirty="0" smtClean="0"/>
              <a:t>标准</a:t>
            </a:r>
            <a:endParaRPr lang="en-US" altLang="zh-CN" dirty="0" smtClean="0"/>
          </a:p>
          <a:p>
            <a:r>
              <a:rPr lang="zh-CN" altLang="en-US" dirty="0" smtClean="0"/>
              <a:t>可连接数据线</a:t>
            </a:r>
            <a:r>
              <a:rPr lang="en-US" altLang="zh-CN" dirty="0" smtClean="0"/>
              <a:t>8</a:t>
            </a:r>
            <a:r>
              <a:rPr lang="zh-CN" altLang="en-US" dirty="0" smtClean="0"/>
              <a:t>根，</a:t>
            </a:r>
            <a:r>
              <a:rPr lang="en-US" altLang="zh-CN" dirty="0" smtClean="0"/>
              <a:t>80</a:t>
            </a:r>
            <a:r>
              <a:rPr lang="zh-CN" altLang="en-US" dirty="0"/>
              <a:t>年代中期</a:t>
            </a:r>
            <a:r>
              <a:rPr lang="en-US" altLang="zh-CN" dirty="0"/>
              <a:t>ISA</a:t>
            </a:r>
            <a:r>
              <a:rPr lang="zh-CN" altLang="en-US" dirty="0"/>
              <a:t>总线扩充到</a:t>
            </a:r>
            <a:r>
              <a:rPr lang="en-US" altLang="zh-CN" dirty="0"/>
              <a:t>16</a:t>
            </a:r>
            <a:r>
              <a:rPr lang="zh-CN" altLang="en-US" dirty="0" smtClean="0"/>
              <a:t>位</a:t>
            </a:r>
            <a:endParaRPr lang="en-US" altLang="zh-CN" dirty="0" smtClean="0"/>
          </a:p>
          <a:p>
            <a:r>
              <a:rPr lang="zh-CN" altLang="en-US" dirty="0"/>
              <a:t>由于</a:t>
            </a:r>
            <a:r>
              <a:rPr lang="en-US" altLang="zh-CN" dirty="0"/>
              <a:t>CPU</a:t>
            </a:r>
            <a:r>
              <a:rPr lang="zh-CN" altLang="en-US" dirty="0"/>
              <a:t>速度的提高，让</a:t>
            </a:r>
            <a:r>
              <a:rPr lang="en-US" altLang="zh-CN" dirty="0"/>
              <a:t>CPU</a:t>
            </a:r>
            <a:r>
              <a:rPr lang="zh-CN" altLang="en-US" dirty="0"/>
              <a:t>与存储器直接交换数据而不再通过</a:t>
            </a:r>
            <a:r>
              <a:rPr lang="en-US" altLang="zh-CN" dirty="0"/>
              <a:t>ISA</a:t>
            </a:r>
            <a:r>
              <a:rPr lang="zh-CN" altLang="en-US" dirty="0" smtClean="0"/>
              <a:t>总线</a:t>
            </a:r>
            <a:endParaRPr lang="en-US" altLang="zh-CN" dirty="0" smtClean="0"/>
          </a:p>
          <a:p>
            <a:r>
              <a:rPr lang="en-US" altLang="zh-CN" dirty="0" smtClean="0"/>
              <a:t>ISA</a:t>
            </a:r>
            <a:r>
              <a:rPr lang="zh-CN" altLang="en-US" dirty="0" smtClean="0"/>
              <a:t>总线用于连接外设，最大传输率为</a:t>
            </a:r>
            <a:r>
              <a:rPr lang="en-US" altLang="zh-CN" dirty="0" smtClean="0"/>
              <a:t>16.6MB/s</a:t>
            </a:r>
            <a:endParaRPr lang="zh-CN" altLang="en-US" dirty="0"/>
          </a:p>
        </p:txBody>
      </p:sp>
    </p:spTree>
    <p:extLst>
      <p:ext uri="{BB962C8B-B14F-4D97-AF65-F5344CB8AC3E}">
        <p14:creationId xmlns:p14="http://schemas.microsoft.com/office/powerpoint/2010/main" val="600485728"/>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EISA</a:t>
            </a:r>
            <a:r>
              <a:rPr lang="zh-CN" altLang="en-US" dirty="0"/>
              <a:t>总线</a:t>
            </a:r>
            <a:endParaRPr lang="en-US" altLang="zh-CN" dirty="0"/>
          </a:p>
        </p:txBody>
      </p:sp>
      <p:sp>
        <p:nvSpPr>
          <p:cNvPr id="3" name="Content Placeholder 2"/>
          <p:cNvSpPr>
            <a:spLocks noGrp="1"/>
          </p:cNvSpPr>
          <p:nvPr>
            <p:ph idx="1"/>
          </p:nvPr>
        </p:nvSpPr>
        <p:spPr/>
        <p:txBody>
          <a:bodyPr>
            <a:normAutofit/>
          </a:bodyPr>
          <a:lstStyle/>
          <a:p>
            <a:r>
              <a:rPr lang="en-US" altLang="zh-CN" dirty="0" smtClean="0"/>
              <a:t>1989</a:t>
            </a:r>
            <a:r>
              <a:rPr lang="zh-CN" altLang="en-US" dirty="0" smtClean="0"/>
              <a:t>年推出</a:t>
            </a:r>
            <a:r>
              <a:rPr lang="zh-CN" altLang="en-US" dirty="0"/>
              <a:t>了一个</a:t>
            </a:r>
            <a:r>
              <a:rPr lang="en-US" altLang="zh-CN" dirty="0"/>
              <a:t>32</a:t>
            </a:r>
            <a:r>
              <a:rPr lang="zh-CN" altLang="en-US" dirty="0"/>
              <a:t>位总线标准</a:t>
            </a:r>
            <a:r>
              <a:rPr lang="en-US" altLang="zh-CN" dirty="0">
                <a:latin typeface="Arial" charset="0"/>
              </a:rPr>
              <a:t>——</a:t>
            </a:r>
            <a:r>
              <a:rPr lang="zh-CN" altLang="en-US" dirty="0"/>
              <a:t>扩充工业标准</a:t>
            </a:r>
            <a:r>
              <a:rPr lang="en-US" altLang="zh-CN" dirty="0"/>
              <a:t>(Extended Industrial Standard Architecture</a:t>
            </a:r>
            <a:r>
              <a:rPr lang="zh-CN" altLang="en-US" dirty="0"/>
              <a:t>，简称</a:t>
            </a:r>
            <a:r>
              <a:rPr lang="en-US" altLang="zh-CN" dirty="0"/>
              <a:t>EISA</a:t>
            </a:r>
            <a:r>
              <a:rPr lang="en-US" altLang="zh-CN" dirty="0" smtClean="0"/>
              <a:t>)</a:t>
            </a:r>
            <a:r>
              <a:rPr lang="zh-CN" altLang="en-US" dirty="0"/>
              <a:t>，</a:t>
            </a:r>
            <a:r>
              <a:rPr lang="zh-CN" altLang="en-US" dirty="0" smtClean="0"/>
              <a:t>保持</a:t>
            </a:r>
            <a:r>
              <a:rPr lang="zh-CN" altLang="en-US" dirty="0"/>
              <a:t>了与</a:t>
            </a:r>
            <a:r>
              <a:rPr lang="en-US" altLang="zh-CN" dirty="0"/>
              <a:t>ISA </a:t>
            </a:r>
            <a:r>
              <a:rPr lang="zh-CN" altLang="en-US" dirty="0"/>
              <a:t>的完全</a:t>
            </a:r>
            <a:r>
              <a:rPr lang="zh-CN" altLang="en-US" dirty="0" smtClean="0"/>
              <a:t>兼容</a:t>
            </a:r>
            <a:endParaRPr lang="en-US" altLang="zh-CN" dirty="0" smtClean="0"/>
          </a:p>
          <a:p>
            <a:r>
              <a:rPr lang="zh-CN" altLang="en-US" dirty="0"/>
              <a:t>总线时钟仍保持为</a:t>
            </a:r>
            <a:r>
              <a:rPr lang="en-US" altLang="zh-CN" dirty="0"/>
              <a:t>8MHz</a:t>
            </a:r>
            <a:r>
              <a:rPr lang="zh-CN" altLang="en-US" dirty="0"/>
              <a:t>。</a:t>
            </a:r>
            <a:r>
              <a:rPr lang="en-US" altLang="zh-CN" dirty="0"/>
              <a:t>32</a:t>
            </a:r>
            <a:r>
              <a:rPr lang="zh-CN" altLang="en-US" dirty="0"/>
              <a:t>位的 </a:t>
            </a:r>
            <a:r>
              <a:rPr lang="en-US" altLang="zh-CN" dirty="0"/>
              <a:t>DMA </a:t>
            </a:r>
            <a:r>
              <a:rPr lang="zh-CN" altLang="en-US" dirty="0"/>
              <a:t>采用成组传送</a:t>
            </a:r>
            <a:r>
              <a:rPr lang="en-US" altLang="zh-CN" dirty="0"/>
              <a:t>(burst)</a:t>
            </a:r>
            <a:r>
              <a:rPr lang="zh-CN" altLang="en-US" dirty="0"/>
              <a:t>方式时，传输率可达</a:t>
            </a:r>
            <a:r>
              <a:rPr lang="en-US" altLang="zh-CN" dirty="0"/>
              <a:t>33MB</a:t>
            </a:r>
            <a:r>
              <a:rPr lang="zh-CN" altLang="en-US" dirty="0"/>
              <a:t>／</a:t>
            </a:r>
            <a:r>
              <a:rPr lang="en-US" altLang="zh-CN" dirty="0"/>
              <a:t>s</a:t>
            </a:r>
            <a:r>
              <a:rPr lang="zh-CN" altLang="en-US" dirty="0" smtClean="0"/>
              <a:t>。</a:t>
            </a:r>
            <a:endParaRPr lang="en-US" altLang="zh-CN" dirty="0" smtClean="0"/>
          </a:p>
          <a:p>
            <a:pPr lvl="1"/>
            <a:r>
              <a:rPr lang="en-US" altLang="zh-CN" dirty="0" smtClean="0"/>
              <a:t>burst</a:t>
            </a:r>
            <a:r>
              <a:rPr lang="zh-CN" altLang="en-US" dirty="0"/>
              <a:t>方式指的是当数据传送开始后以一定周期连续重复传送一组数据的工作</a:t>
            </a:r>
            <a:r>
              <a:rPr lang="zh-CN" altLang="en-US" dirty="0" smtClean="0"/>
              <a:t>方式</a:t>
            </a:r>
            <a:endParaRPr lang="en-US" altLang="zh-CN" dirty="0" smtClean="0"/>
          </a:p>
          <a:p>
            <a:pPr lvl="1"/>
            <a:r>
              <a:rPr lang="zh-CN" altLang="en-US" dirty="0" smtClean="0"/>
              <a:t>其</a:t>
            </a:r>
            <a:r>
              <a:rPr lang="zh-CN" altLang="en-US" dirty="0"/>
              <a:t>所能达到的最高传输</a:t>
            </a:r>
            <a:r>
              <a:rPr lang="zh-CN" altLang="en-US" dirty="0" smtClean="0"/>
              <a:t>速率称为传输率</a:t>
            </a:r>
            <a:endParaRPr lang="zh-CN" altLang="en-US" dirty="0"/>
          </a:p>
          <a:p>
            <a:r>
              <a:rPr lang="zh-CN" altLang="en-US" dirty="0" smtClean="0"/>
              <a:t>随着</a:t>
            </a:r>
            <a:r>
              <a:rPr lang="zh-CN" altLang="en-US" dirty="0"/>
              <a:t>人们对视频显示要求的不断提高</a:t>
            </a:r>
            <a:r>
              <a:rPr lang="zh-CN" altLang="en-US" dirty="0" smtClean="0"/>
              <a:t>，上述总线</a:t>
            </a:r>
            <a:r>
              <a:rPr lang="zh-CN" altLang="en-US" dirty="0"/>
              <a:t>的传输率不能满足要求，于是出现</a:t>
            </a:r>
            <a:r>
              <a:rPr lang="zh-CN" altLang="en-US" dirty="0" smtClean="0"/>
              <a:t>了</a:t>
            </a:r>
            <a:r>
              <a:rPr lang="en-US" altLang="zh-CN" dirty="0" smtClean="0"/>
              <a:t>PCI</a:t>
            </a:r>
            <a:r>
              <a:rPr lang="zh-CN" altLang="en-US" dirty="0" smtClean="0"/>
              <a:t>总线</a:t>
            </a:r>
            <a:r>
              <a:rPr lang="zh-CN" altLang="en-US" dirty="0"/>
              <a:t>。</a:t>
            </a:r>
            <a:endParaRPr lang="en-US" dirty="0"/>
          </a:p>
        </p:txBody>
      </p:sp>
    </p:spTree>
    <p:extLst>
      <p:ext uri="{BB962C8B-B14F-4D97-AF65-F5344CB8AC3E}">
        <p14:creationId xmlns:p14="http://schemas.microsoft.com/office/powerpoint/2010/main" val="133797324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PCI</a:t>
            </a:r>
            <a:r>
              <a:rPr lang="zh-CN" altLang="en-US" dirty="0" smtClean="0"/>
              <a:t>总线</a:t>
            </a:r>
            <a:endParaRPr lang="en-US" altLang="zh-CN" dirty="0"/>
          </a:p>
        </p:txBody>
      </p:sp>
      <p:sp>
        <p:nvSpPr>
          <p:cNvPr id="3" name="Content Placeholder 2"/>
          <p:cNvSpPr>
            <a:spLocks noGrp="1"/>
          </p:cNvSpPr>
          <p:nvPr>
            <p:ph idx="1"/>
          </p:nvPr>
        </p:nvSpPr>
        <p:spPr/>
        <p:txBody>
          <a:bodyPr/>
          <a:lstStyle/>
          <a:p>
            <a:r>
              <a:rPr lang="en-US" altLang="zh-CN" dirty="0" smtClean="0"/>
              <a:t>1992</a:t>
            </a:r>
            <a:r>
              <a:rPr lang="zh-CN" altLang="en-US" dirty="0" smtClean="0"/>
              <a:t>年</a:t>
            </a:r>
            <a:r>
              <a:rPr lang="en-US" altLang="zh-CN" dirty="0" smtClean="0"/>
              <a:t>6</a:t>
            </a:r>
            <a:r>
              <a:rPr lang="zh-CN" altLang="en-US" dirty="0" smtClean="0"/>
              <a:t>月宣布，同步且独立于处理器的并行总线</a:t>
            </a:r>
            <a:endParaRPr lang="en-US" altLang="zh-CN" dirty="0" smtClean="0"/>
          </a:p>
          <a:p>
            <a:r>
              <a:rPr lang="en-US" altLang="zh-CN" dirty="0" smtClean="0"/>
              <a:t>PC</a:t>
            </a:r>
            <a:r>
              <a:rPr lang="zh-CN" altLang="en-US" dirty="0" smtClean="0"/>
              <a:t>：</a:t>
            </a:r>
            <a:r>
              <a:rPr lang="en-US" altLang="zh-CN" dirty="0" smtClean="0"/>
              <a:t>32</a:t>
            </a:r>
            <a:r>
              <a:rPr lang="zh-CN" altLang="en-US" dirty="0" smtClean="0"/>
              <a:t>位、时钟频率</a:t>
            </a:r>
            <a:r>
              <a:rPr lang="en-US" altLang="zh-CN" dirty="0" smtClean="0"/>
              <a:t>33MHz</a:t>
            </a:r>
            <a:r>
              <a:rPr lang="zh-CN" altLang="en-US" dirty="0" smtClean="0"/>
              <a:t>、传输率</a:t>
            </a:r>
            <a:r>
              <a:rPr lang="en-US" altLang="zh-CN" dirty="0" smtClean="0"/>
              <a:t>132MB/s</a:t>
            </a:r>
          </a:p>
          <a:p>
            <a:r>
              <a:rPr lang="zh-CN" altLang="en-US" dirty="0" smtClean="0"/>
              <a:t>服务器和中高端工作站：</a:t>
            </a:r>
            <a:r>
              <a:rPr lang="en-US" altLang="zh-CN" dirty="0" smtClean="0"/>
              <a:t>64</a:t>
            </a:r>
            <a:r>
              <a:rPr lang="zh-CN" altLang="en-US" dirty="0" smtClean="0"/>
              <a:t>位、</a:t>
            </a:r>
            <a:r>
              <a:rPr lang="en-US" altLang="zh-CN" dirty="0" smtClean="0"/>
              <a:t>33MHz(266MB/s)</a:t>
            </a:r>
            <a:r>
              <a:rPr lang="zh-CN" altLang="en-US" dirty="0" smtClean="0"/>
              <a:t>、</a:t>
            </a:r>
            <a:r>
              <a:rPr lang="en-US" altLang="zh-CN" dirty="0" smtClean="0"/>
              <a:t>66MHz(533MB/s)</a:t>
            </a:r>
          </a:p>
          <a:p>
            <a:r>
              <a:rPr lang="zh-CN" altLang="en-US" dirty="0" smtClean="0"/>
              <a:t>即插即用功能</a:t>
            </a:r>
            <a:endParaRPr lang="en-US" altLang="zh-CN" dirty="0" smtClean="0"/>
          </a:p>
          <a:p>
            <a:endParaRPr lang="en-US" altLang="zh-CN" dirty="0" smtClean="0"/>
          </a:p>
          <a:p>
            <a:pPr lvl="1"/>
            <a:endParaRPr lang="en-US" dirty="0"/>
          </a:p>
        </p:txBody>
      </p:sp>
    </p:spTree>
    <p:extLst>
      <p:ext uri="{BB962C8B-B14F-4D97-AF65-F5344CB8AC3E}">
        <p14:creationId xmlns:p14="http://schemas.microsoft.com/office/powerpoint/2010/main" val="101502736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PCI</a:t>
            </a:r>
            <a:r>
              <a:rPr lang="zh-CN" altLang="en-US" dirty="0"/>
              <a:t>总线</a:t>
            </a:r>
            <a:endParaRPr lang="en-US" dirty="0"/>
          </a:p>
        </p:txBody>
      </p:sp>
      <p:sp>
        <p:nvSpPr>
          <p:cNvPr id="3" name="Content Placeholder 2"/>
          <p:cNvSpPr>
            <a:spLocks noGrp="1"/>
          </p:cNvSpPr>
          <p:nvPr>
            <p:ph idx="1"/>
          </p:nvPr>
        </p:nvSpPr>
        <p:spPr>
          <a:xfrm>
            <a:off x="628650" y="1825626"/>
            <a:ext cx="7886700" cy="2320706"/>
          </a:xfrm>
        </p:spPr>
        <p:txBody>
          <a:bodyPr>
            <a:normAutofit fontScale="92500" lnSpcReduction="10000"/>
          </a:bodyPr>
          <a:lstStyle/>
          <a:p>
            <a:r>
              <a:rPr lang="zh-CN" altLang="en-US" sz="2400" dirty="0" smtClean="0"/>
              <a:t>系统总线：连接一个或多个微处理器、</a:t>
            </a:r>
            <a:r>
              <a:rPr lang="en-US" altLang="zh-CN" sz="2400" dirty="0" smtClean="0"/>
              <a:t>cache</a:t>
            </a:r>
            <a:r>
              <a:rPr lang="zh-CN" altLang="en-US" sz="2400" dirty="0" smtClean="0"/>
              <a:t>和主存储器</a:t>
            </a:r>
            <a:endParaRPr lang="en-US" altLang="zh-CN" sz="2400" dirty="0" smtClean="0"/>
          </a:p>
          <a:p>
            <a:r>
              <a:rPr lang="en-US" altLang="zh-CN" sz="2400" dirty="0" smtClean="0"/>
              <a:t>PCI</a:t>
            </a:r>
            <a:r>
              <a:rPr lang="zh-CN" altLang="en-US" sz="2400" dirty="0" smtClean="0"/>
              <a:t>设备：</a:t>
            </a:r>
            <a:r>
              <a:rPr lang="en-US" altLang="zh-CN" sz="2400" dirty="0" smtClean="0"/>
              <a:t>PCI</a:t>
            </a:r>
            <a:r>
              <a:rPr lang="zh-CN" altLang="en-US" sz="2400" dirty="0" smtClean="0"/>
              <a:t>总线连接的高速</a:t>
            </a:r>
            <a:r>
              <a:rPr lang="en-US" altLang="zh-CN" sz="2400" dirty="0" smtClean="0"/>
              <a:t>I/O</a:t>
            </a:r>
            <a:r>
              <a:rPr lang="zh-CN" altLang="en-US" sz="2400" dirty="0" smtClean="0"/>
              <a:t>设备</a:t>
            </a:r>
            <a:endParaRPr lang="en-US" altLang="zh-CN" sz="2400" dirty="0" smtClean="0"/>
          </a:p>
          <a:p>
            <a:r>
              <a:rPr lang="zh-CN" altLang="en-US" sz="2400" dirty="0" smtClean="0"/>
              <a:t>主机桥：</a:t>
            </a:r>
            <a:r>
              <a:rPr lang="en-US" altLang="zh-CN" sz="2400" dirty="0" smtClean="0"/>
              <a:t>PCI</a:t>
            </a:r>
            <a:r>
              <a:rPr lang="zh-CN" altLang="en-US" sz="2400" dirty="0" smtClean="0"/>
              <a:t>总线控制器，含有集中式总线仲裁器</a:t>
            </a:r>
            <a:endParaRPr lang="en-US" altLang="zh-CN" sz="2400" dirty="0" smtClean="0"/>
          </a:p>
          <a:p>
            <a:r>
              <a:rPr lang="en-US" altLang="zh-CN" sz="2400" dirty="0" smtClean="0"/>
              <a:t>PCI-PCI</a:t>
            </a:r>
            <a:r>
              <a:rPr lang="zh-CN" altLang="en-US" sz="2400" dirty="0" smtClean="0"/>
              <a:t>桥：</a:t>
            </a:r>
            <a:r>
              <a:rPr lang="en-US" altLang="zh-CN" sz="2400" dirty="0" smtClean="0"/>
              <a:t>PCI</a:t>
            </a:r>
            <a:r>
              <a:rPr lang="zh-CN" altLang="en-US" sz="2400" dirty="0" smtClean="0"/>
              <a:t>总线扩展，形成多层次</a:t>
            </a:r>
            <a:r>
              <a:rPr lang="en-US" altLang="zh-CN" sz="2400" dirty="0" smtClean="0"/>
              <a:t>PCI</a:t>
            </a:r>
            <a:r>
              <a:rPr lang="zh-CN" altLang="en-US" sz="2400" dirty="0" smtClean="0"/>
              <a:t>结构，减轻单个</a:t>
            </a:r>
            <a:r>
              <a:rPr lang="en-US" altLang="zh-CN" sz="2400" dirty="0" smtClean="0"/>
              <a:t>PCI</a:t>
            </a:r>
            <a:r>
              <a:rPr lang="zh-CN" altLang="en-US" sz="2400" dirty="0" smtClean="0"/>
              <a:t>总线的负载</a:t>
            </a:r>
            <a:endParaRPr lang="en-US" altLang="zh-CN" sz="2400" dirty="0" smtClean="0"/>
          </a:p>
          <a:p>
            <a:r>
              <a:rPr lang="en-US" altLang="zh-CN" sz="2400" dirty="0" smtClean="0"/>
              <a:t>PCI-ISA</a:t>
            </a:r>
            <a:r>
              <a:rPr lang="zh-CN" altLang="en-US" sz="2400" dirty="0" smtClean="0"/>
              <a:t>桥：连接</a:t>
            </a:r>
            <a:r>
              <a:rPr lang="en-US" altLang="zh-CN" sz="2400" dirty="0" smtClean="0"/>
              <a:t>PCI</a:t>
            </a:r>
            <a:r>
              <a:rPr lang="zh-CN" altLang="en-US" sz="2400" dirty="0" smtClean="0"/>
              <a:t>总线和</a:t>
            </a:r>
            <a:r>
              <a:rPr lang="en-US" altLang="zh-CN" sz="2400" dirty="0" smtClean="0"/>
              <a:t>ISA</a:t>
            </a:r>
            <a:r>
              <a:rPr lang="zh-CN" altLang="en-US" sz="2400" dirty="0" smtClean="0"/>
              <a:t>总线，接入</a:t>
            </a:r>
            <a:r>
              <a:rPr lang="en-US" altLang="zh-CN" sz="2400" dirty="0" smtClean="0"/>
              <a:t>ISA</a:t>
            </a:r>
            <a:r>
              <a:rPr lang="zh-CN" altLang="en-US" sz="2400" dirty="0" smtClean="0"/>
              <a:t>设备</a:t>
            </a:r>
            <a:endParaRPr lang="en-US" sz="2400" dirty="0"/>
          </a:p>
        </p:txBody>
      </p:sp>
      <p:pic>
        <p:nvPicPr>
          <p:cNvPr id="1025" name="Picture 1" descr="j11.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6600" y="4292600"/>
            <a:ext cx="5130800" cy="2565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229862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PCI-X</a:t>
            </a:r>
          </a:p>
        </p:txBody>
      </p:sp>
      <p:sp>
        <p:nvSpPr>
          <p:cNvPr id="3" name="Content Placeholder 2"/>
          <p:cNvSpPr>
            <a:spLocks noGrp="1"/>
          </p:cNvSpPr>
          <p:nvPr>
            <p:ph idx="1"/>
          </p:nvPr>
        </p:nvSpPr>
        <p:spPr/>
        <p:txBody>
          <a:bodyPr/>
          <a:lstStyle/>
          <a:p>
            <a:r>
              <a:rPr lang="zh-CN" altLang="en-US" dirty="0" smtClean="0"/>
              <a:t>处理器和外部设备之间数据的传输速度与千兆以太网和光纤通道的要求相比差距很大</a:t>
            </a:r>
            <a:endParaRPr lang="en-US" altLang="zh-CN" dirty="0" smtClean="0"/>
          </a:p>
          <a:p>
            <a:r>
              <a:rPr lang="en-US" altLang="zh-CN" dirty="0" smtClean="0"/>
              <a:t>PCI-X 2.0</a:t>
            </a:r>
            <a:r>
              <a:rPr lang="zh-CN" altLang="en-US" dirty="0" smtClean="0"/>
              <a:t>：频率提升到</a:t>
            </a:r>
            <a:r>
              <a:rPr lang="en-US" altLang="zh-CN" dirty="0" smtClean="0"/>
              <a:t>266MHz(</a:t>
            </a:r>
            <a:r>
              <a:rPr lang="zh-CN" altLang="en-US" dirty="0" smtClean="0"/>
              <a:t>传输率</a:t>
            </a:r>
            <a:r>
              <a:rPr lang="en-US" altLang="zh-CN" dirty="0" smtClean="0"/>
              <a:t>2.1GB/s)</a:t>
            </a:r>
            <a:r>
              <a:rPr lang="zh-CN" altLang="en-US" dirty="0" smtClean="0"/>
              <a:t>和</a:t>
            </a:r>
            <a:r>
              <a:rPr lang="en-US" altLang="zh-CN" dirty="0" smtClean="0"/>
              <a:t>533MHz(</a:t>
            </a:r>
            <a:r>
              <a:rPr lang="zh-CN" altLang="en-US" dirty="0" smtClean="0"/>
              <a:t>传输率</a:t>
            </a:r>
            <a:r>
              <a:rPr lang="en-US" altLang="zh-CN" dirty="0" smtClean="0"/>
              <a:t>4.3GB/s)</a:t>
            </a:r>
          </a:p>
          <a:p>
            <a:r>
              <a:rPr lang="en-US" dirty="0" smtClean="0"/>
              <a:t>PCI-X DDR</a:t>
            </a:r>
            <a:r>
              <a:rPr lang="zh-CN" altLang="en-US" dirty="0" smtClean="0"/>
              <a:t>（双倍数据速率）可在一个时钟周期中传输两次数据</a:t>
            </a:r>
            <a:endParaRPr lang="en-US" dirty="0"/>
          </a:p>
        </p:txBody>
      </p:sp>
    </p:spTree>
    <p:extLst>
      <p:ext uri="{BB962C8B-B14F-4D97-AF65-F5344CB8AC3E}">
        <p14:creationId xmlns:p14="http://schemas.microsoft.com/office/powerpoint/2010/main" val="784579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输入输出接口类型</a:t>
            </a:r>
            <a:endParaRPr lang="en-US" dirty="0"/>
          </a:p>
        </p:txBody>
      </p:sp>
      <p:sp>
        <p:nvSpPr>
          <p:cNvPr id="3" name="Content Placeholder 2"/>
          <p:cNvSpPr>
            <a:spLocks noGrp="1"/>
          </p:cNvSpPr>
          <p:nvPr>
            <p:ph idx="1"/>
          </p:nvPr>
        </p:nvSpPr>
        <p:spPr/>
        <p:txBody>
          <a:bodyPr/>
          <a:lstStyle/>
          <a:p>
            <a:r>
              <a:rPr lang="en-US" altLang="zh-CN" dirty="0"/>
              <a:t>(1) </a:t>
            </a:r>
            <a:r>
              <a:rPr lang="zh-CN" altLang="en-US" dirty="0"/>
              <a:t>按照数据传送的宽度可分为并行接口和串行接口。在并行接口中，设备和接口是将一个字节</a:t>
            </a:r>
            <a:r>
              <a:rPr lang="en-US" altLang="zh-CN" dirty="0"/>
              <a:t>(</a:t>
            </a:r>
            <a:r>
              <a:rPr lang="zh-CN" altLang="en-US" dirty="0"/>
              <a:t>或字</a:t>
            </a:r>
            <a:r>
              <a:rPr lang="en-US" altLang="zh-CN" dirty="0"/>
              <a:t>)</a:t>
            </a:r>
            <a:r>
              <a:rPr lang="zh-CN" altLang="en-US" dirty="0"/>
              <a:t>的所有位同时传送。在串行接口中，设备和接口间的数据是一位一位串行传送的，而接口和主机之间是按字节或字并行传送。接口要完成数据格式的串</a:t>
            </a:r>
            <a:r>
              <a:rPr lang="en-US" altLang="zh-CN" dirty="0">
                <a:latin typeface="Arial" charset="0"/>
              </a:rPr>
              <a:t>—</a:t>
            </a:r>
            <a:r>
              <a:rPr lang="zh-CN" altLang="en-US" dirty="0"/>
              <a:t>并变换。</a:t>
            </a:r>
          </a:p>
          <a:p>
            <a:r>
              <a:rPr lang="en-US" altLang="zh-CN" dirty="0"/>
              <a:t>(2) </a:t>
            </a:r>
            <a:r>
              <a:rPr lang="zh-CN" altLang="en-US" dirty="0"/>
              <a:t>按照数据传送的控制方式可分成程序控制输入输出接口，程序中断输入输出接口和直接存储器存取</a:t>
            </a:r>
            <a:r>
              <a:rPr lang="en-US" altLang="zh-CN" dirty="0"/>
              <a:t>(DMA)</a:t>
            </a:r>
            <a:r>
              <a:rPr lang="zh-CN" altLang="en-US" dirty="0"/>
              <a:t>接口等。</a:t>
            </a:r>
            <a:endParaRPr lang="en-US" dirty="0"/>
          </a:p>
        </p:txBody>
      </p:sp>
    </p:spTree>
    <p:extLst>
      <p:ext uri="{BB962C8B-B14F-4D97-AF65-F5344CB8AC3E}">
        <p14:creationId xmlns:p14="http://schemas.microsoft.com/office/powerpoint/2010/main" val="21850138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PCI</a:t>
            </a:r>
            <a:r>
              <a:rPr lang="zh-CN" altLang="en-US" dirty="0" smtClean="0"/>
              <a:t> </a:t>
            </a:r>
            <a:r>
              <a:rPr lang="en-US" altLang="zh-CN" dirty="0" smtClean="0"/>
              <a:t>Express</a:t>
            </a:r>
            <a:endParaRPr lang="en-US" dirty="0"/>
          </a:p>
        </p:txBody>
      </p:sp>
      <p:sp>
        <p:nvSpPr>
          <p:cNvPr id="3" name="Content Placeholder 2"/>
          <p:cNvSpPr>
            <a:spLocks noGrp="1"/>
          </p:cNvSpPr>
          <p:nvPr>
            <p:ph idx="1"/>
          </p:nvPr>
        </p:nvSpPr>
        <p:spPr/>
        <p:txBody>
          <a:bodyPr/>
          <a:lstStyle/>
          <a:p>
            <a:r>
              <a:rPr lang="zh-CN" altLang="en-US" dirty="0" smtClean="0"/>
              <a:t>采用点到点的串行连接技术</a:t>
            </a:r>
            <a:endParaRPr lang="en-US" altLang="zh-CN" dirty="0" smtClean="0"/>
          </a:p>
          <a:p>
            <a:pPr lvl="1"/>
            <a:r>
              <a:rPr lang="zh-CN" altLang="en-US" dirty="0" smtClean="0"/>
              <a:t>每个设备有自己专用的连接，独享带宽，不必向共享总线请求带宽</a:t>
            </a:r>
            <a:endParaRPr lang="en-US" altLang="zh-CN" dirty="0" smtClean="0"/>
          </a:p>
          <a:p>
            <a:r>
              <a:rPr lang="zh-CN" altLang="en-US" dirty="0" smtClean="0"/>
              <a:t>一个</a:t>
            </a:r>
            <a:r>
              <a:rPr lang="en-US" dirty="0"/>
              <a:t>PCI Express</a:t>
            </a:r>
            <a:r>
              <a:rPr lang="zh-CN" altLang="en-US" dirty="0" smtClean="0"/>
              <a:t>连接可以包含多个信道</a:t>
            </a:r>
            <a:r>
              <a:rPr lang="en-US" altLang="zh-CN" dirty="0" smtClean="0"/>
              <a:t>(lane)</a:t>
            </a:r>
          </a:p>
          <a:p>
            <a:r>
              <a:rPr lang="zh-CN" altLang="en-US" dirty="0" smtClean="0"/>
              <a:t>采用串行传输技术，传输率比</a:t>
            </a:r>
            <a:r>
              <a:rPr lang="en-US" altLang="zh-CN" dirty="0" smtClean="0"/>
              <a:t>PCI</a:t>
            </a:r>
            <a:r>
              <a:rPr lang="zh-CN" altLang="en-US" dirty="0" smtClean="0"/>
              <a:t>高</a:t>
            </a:r>
            <a:endParaRPr lang="en-US" altLang="zh-CN" dirty="0" smtClean="0"/>
          </a:p>
          <a:p>
            <a:r>
              <a:rPr lang="zh-CN" altLang="en-US" dirty="0" smtClean="0"/>
              <a:t>单个信道的</a:t>
            </a:r>
            <a:r>
              <a:rPr lang="en-US" dirty="0"/>
              <a:t>PCI Express </a:t>
            </a:r>
            <a:r>
              <a:rPr lang="en-US" altLang="zh-CN" dirty="0" smtClean="0"/>
              <a:t>X1</a:t>
            </a:r>
            <a:r>
              <a:rPr lang="zh-CN" altLang="en-US" dirty="0" smtClean="0"/>
              <a:t>提供单向</a:t>
            </a:r>
            <a:r>
              <a:rPr lang="en-US" altLang="zh-CN" dirty="0" smtClean="0"/>
              <a:t>250MB/s</a:t>
            </a:r>
            <a:r>
              <a:rPr lang="zh-CN" altLang="en-US" dirty="0" smtClean="0"/>
              <a:t>带宽</a:t>
            </a:r>
            <a:endParaRPr lang="en-US" altLang="zh-CN" dirty="0" smtClean="0"/>
          </a:p>
          <a:p>
            <a:pPr lvl="1"/>
            <a:r>
              <a:rPr lang="en-US" altLang="zh-CN" dirty="0" smtClean="0"/>
              <a:t>16</a:t>
            </a:r>
            <a:r>
              <a:rPr lang="zh-CN" altLang="en-US" dirty="0" smtClean="0"/>
              <a:t>个信道的</a:t>
            </a:r>
            <a:r>
              <a:rPr lang="en-US" dirty="0"/>
              <a:t>PCI Express </a:t>
            </a:r>
            <a:r>
              <a:rPr lang="en-US" altLang="zh-CN" dirty="0" smtClean="0"/>
              <a:t>X16</a:t>
            </a:r>
            <a:r>
              <a:rPr lang="zh-CN" altLang="en-US" dirty="0" smtClean="0"/>
              <a:t>带宽</a:t>
            </a:r>
            <a:r>
              <a:rPr lang="en-US" altLang="zh-CN" dirty="0" smtClean="0"/>
              <a:t>4GB/s</a:t>
            </a:r>
            <a:endParaRPr lang="en-US" dirty="0"/>
          </a:p>
        </p:txBody>
      </p:sp>
    </p:spTree>
    <p:extLst>
      <p:ext uri="{BB962C8B-B14F-4D97-AF65-F5344CB8AC3E}">
        <p14:creationId xmlns:p14="http://schemas.microsoft.com/office/powerpoint/2010/main" val="88475310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PCI</a:t>
            </a:r>
            <a:r>
              <a:rPr lang="zh-CN" altLang="en-US" dirty="0"/>
              <a:t> </a:t>
            </a:r>
            <a:r>
              <a:rPr lang="en-US" altLang="zh-CN" dirty="0"/>
              <a:t>Express</a:t>
            </a:r>
            <a:endParaRPr lang="en-US" dirty="0"/>
          </a:p>
        </p:txBody>
      </p:sp>
      <p:sp>
        <p:nvSpPr>
          <p:cNvPr id="3" name="Content Placeholder 2"/>
          <p:cNvSpPr>
            <a:spLocks noGrp="1"/>
          </p:cNvSpPr>
          <p:nvPr>
            <p:ph idx="1"/>
          </p:nvPr>
        </p:nvSpPr>
        <p:spPr/>
        <p:txBody>
          <a:bodyPr/>
          <a:lstStyle/>
          <a:p>
            <a:r>
              <a:rPr lang="zh-CN" altLang="en-US" dirty="0"/>
              <a:t>含有</a:t>
            </a:r>
            <a:r>
              <a:rPr lang="en-US" dirty="0"/>
              <a:t>PCI Express</a:t>
            </a:r>
            <a:r>
              <a:rPr lang="zh-CN" altLang="en-US" dirty="0"/>
              <a:t>总线的</a:t>
            </a:r>
            <a:r>
              <a:rPr lang="en-US" dirty="0"/>
              <a:t>PC</a:t>
            </a:r>
            <a:r>
              <a:rPr lang="zh-CN" altLang="en-US" dirty="0"/>
              <a:t>逻辑图</a:t>
            </a:r>
            <a:r>
              <a:rPr lang="en-US" dirty="0"/>
              <a:t> </a:t>
            </a:r>
          </a:p>
        </p:txBody>
      </p:sp>
      <p:pic>
        <p:nvPicPr>
          <p:cNvPr id="83969" name="Picture 1" descr="j12.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2950" y="2823725"/>
            <a:ext cx="5118100" cy="3353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868071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即插即用</a:t>
            </a:r>
            <a:endParaRPr lang="en-US" dirty="0"/>
          </a:p>
        </p:txBody>
      </p:sp>
      <p:sp>
        <p:nvSpPr>
          <p:cNvPr id="3" name="Content Placeholder 2"/>
          <p:cNvSpPr>
            <a:spLocks noGrp="1"/>
          </p:cNvSpPr>
          <p:nvPr>
            <p:ph idx="1"/>
          </p:nvPr>
        </p:nvSpPr>
        <p:spPr/>
        <p:txBody>
          <a:bodyPr/>
          <a:lstStyle/>
          <a:p>
            <a:r>
              <a:rPr lang="en-US" dirty="0" smtClean="0"/>
              <a:t>Plug and play, P&amp;P</a:t>
            </a:r>
          </a:p>
          <a:p>
            <a:r>
              <a:rPr lang="zh-CN" altLang="en-US" dirty="0" smtClean="0"/>
              <a:t>解决总线上卡与卡之间以及卡与主板之间的资源冲突问题，达到不需人为干预的系统资源分配</a:t>
            </a:r>
            <a:endParaRPr lang="en-US" altLang="zh-CN" dirty="0" smtClean="0"/>
          </a:p>
          <a:p>
            <a:r>
              <a:rPr lang="zh-CN" altLang="en-US" dirty="0" smtClean="0"/>
              <a:t>系统资源：存储器空间、</a:t>
            </a:r>
            <a:r>
              <a:rPr lang="en-US" altLang="zh-CN" dirty="0" smtClean="0"/>
              <a:t>I/O</a:t>
            </a:r>
            <a:r>
              <a:rPr lang="zh-CN" altLang="en-US" dirty="0" smtClean="0"/>
              <a:t>空间、中断资源</a:t>
            </a:r>
            <a:r>
              <a:rPr lang="en-US" altLang="zh-CN" dirty="0" smtClean="0"/>
              <a:t>IRQ</a:t>
            </a:r>
            <a:r>
              <a:rPr lang="zh-CN" altLang="en-US" dirty="0" smtClean="0"/>
              <a:t>和</a:t>
            </a:r>
            <a:r>
              <a:rPr lang="en-US" altLang="zh-CN" dirty="0" smtClean="0"/>
              <a:t>DMA</a:t>
            </a:r>
            <a:r>
              <a:rPr lang="zh-CN" altLang="en-US" dirty="0" smtClean="0"/>
              <a:t>资源</a:t>
            </a:r>
            <a:r>
              <a:rPr lang="en-US" altLang="zh-CN" dirty="0" smtClean="0"/>
              <a:t>DRQ</a:t>
            </a:r>
          </a:p>
          <a:p>
            <a:r>
              <a:rPr lang="zh-CN" altLang="en-US" dirty="0" smtClean="0"/>
              <a:t>热插拔：具有</a:t>
            </a:r>
            <a:r>
              <a:rPr lang="en-US" altLang="zh-CN" dirty="0" smtClean="0"/>
              <a:t>P&amp;P</a:t>
            </a:r>
            <a:r>
              <a:rPr lang="zh-CN" altLang="en-US" dirty="0" smtClean="0"/>
              <a:t>功能的总线和</a:t>
            </a:r>
            <a:r>
              <a:rPr lang="en-US" altLang="zh-CN" dirty="0" smtClean="0"/>
              <a:t>I/O</a:t>
            </a:r>
            <a:r>
              <a:rPr lang="zh-CN" altLang="en-US" dirty="0" smtClean="0"/>
              <a:t>设备控制器有相应的硬件和操作系统在计算机正式工作之前自动完成配置，在插拔卡时也不需要关电源</a:t>
            </a:r>
          </a:p>
        </p:txBody>
      </p:sp>
    </p:spTree>
    <p:extLst>
      <p:ext uri="{BB962C8B-B14F-4D97-AF65-F5344CB8AC3E}">
        <p14:creationId xmlns:p14="http://schemas.microsoft.com/office/powerpoint/2010/main" val="132292789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altLang="zh-CN" dirty="0" smtClean="0"/>
              <a:t>10.6</a:t>
            </a:r>
            <a:r>
              <a:rPr lang="zh-CN" altLang="en-US" dirty="0" smtClean="0"/>
              <a:t>：</a:t>
            </a:r>
            <a:r>
              <a:rPr lang="en-US" altLang="zh-CN" dirty="0"/>
              <a:t/>
            </a:r>
            <a:br>
              <a:rPr lang="en-US" altLang="zh-CN" dirty="0"/>
            </a:br>
            <a:r>
              <a:rPr lang="zh-CN" altLang="en-US" dirty="0" smtClean="0"/>
              <a:t>外设接口</a:t>
            </a:r>
            <a:endParaRPr lang="en-US" dirty="0"/>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550883453"/>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dirty="0"/>
              <a:t>外设接口</a:t>
            </a:r>
            <a:endParaRPr lang="en-US" dirty="0"/>
          </a:p>
        </p:txBody>
      </p:sp>
      <p:sp>
        <p:nvSpPr>
          <p:cNvPr id="7" name="Content Placeholder 6"/>
          <p:cNvSpPr>
            <a:spLocks noGrp="1"/>
          </p:cNvSpPr>
          <p:nvPr>
            <p:ph idx="1"/>
          </p:nvPr>
        </p:nvSpPr>
        <p:spPr/>
        <p:txBody>
          <a:bodyPr>
            <a:normAutofit lnSpcReduction="10000"/>
          </a:bodyPr>
          <a:lstStyle/>
          <a:p>
            <a:r>
              <a:rPr lang="zh-CN" altLang="en-US" dirty="0"/>
              <a:t>计算机的外部设备，如磁盘驱动器、</a:t>
            </a:r>
            <a:r>
              <a:rPr lang="en-US" altLang="zh-CN" dirty="0"/>
              <a:t>CD-ROM</a:t>
            </a:r>
            <a:r>
              <a:rPr lang="zh-CN" altLang="en-US" dirty="0"/>
              <a:t>、鼠标器、键盘、显示器等，都是独立的物理设备</a:t>
            </a:r>
            <a:r>
              <a:rPr lang="zh-CN" altLang="en-US" dirty="0" smtClean="0"/>
              <a:t>。</a:t>
            </a:r>
            <a:endParaRPr lang="en-US" altLang="zh-CN" smtClean="0"/>
          </a:p>
          <a:p>
            <a:r>
              <a:rPr lang="zh-CN" altLang="en-US" smtClean="0"/>
              <a:t>必须</a:t>
            </a:r>
            <a:r>
              <a:rPr lang="zh-CN" altLang="en-US" dirty="0"/>
              <a:t>按照规定的物理互连特性、电气特性等进行连接，这些特性的技术规范，称为</a:t>
            </a:r>
            <a:r>
              <a:rPr lang="zh-CN" altLang="en-US" dirty="0" smtClean="0"/>
              <a:t>接口标准。</a:t>
            </a:r>
            <a:endParaRPr lang="en-US" altLang="zh-CN" dirty="0" smtClean="0"/>
          </a:p>
          <a:p>
            <a:r>
              <a:rPr lang="zh-CN" altLang="en-US" dirty="0"/>
              <a:t>例如硬盘</a:t>
            </a:r>
            <a:r>
              <a:rPr lang="zh-CN" altLang="en-US" dirty="0" smtClean="0"/>
              <a:t>驱动器：通过</a:t>
            </a:r>
            <a:r>
              <a:rPr lang="zh-CN" altLang="en-US" dirty="0"/>
              <a:t>电缆与适配器相连，适配器插在主机板上的槽中，这个适配器就是磁盘机的接口卡</a:t>
            </a:r>
            <a:r>
              <a:rPr lang="zh-CN" altLang="en-US" dirty="0" smtClean="0"/>
              <a:t>。</a:t>
            </a:r>
            <a:endParaRPr lang="en-US" altLang="zh-CN" dirty="0" smtClean="0"/>
          </a:p>
          <a:p>
            <a:pPr lvl="1"/>
            <a:r>
              <a:rPr lang="zh-CN" altLang="en-US" dirty="0" smtClean="0"/>
              <a:t>一方面</a:t>
            </a:r>
            <a:r>
              <a:rPr lang="zh-CN" altLang="en-US" dirty="0"/>
              <a:t>通过槽背面的引线与</a:t>
            </a:r>
            <a:r>
              <a:rPr lang="en-US" altLang="zh-CN" dirty="0"/>
              <a:t>CPU</a:t>
            </a:r>
            <a:r>
              <a:rPr lang="zh-CN" altLang="en-US" dirty="0"/>
              <a:t>相连，符合主机的系统总线</a:t>
            </a:r>
            <a:r>
              <a:rPr lang="zh-CN" altLang="en-US" dirty="0" smtClean="0"/>
              <a:t>规范</a:t>
            </a:r>
            <a:endParaRPr lang="en-US" altLang="zh-CN" dirty="0" smtClean="0"/>
          </a:p>
          <a:p>
            <a:pPr lvl="1"/>
            <a:r>
              <a:rPr lang="zh-CN" altLang="en-US" dirty="0" smtClean="0"/>
              <a:t>另</a:t>
            </a:r>
            <a:r>
              <a:rPr lang="zh-CN" altLang="en-US" dirty="0"/>
              <a:t>一方面与硬盘驱动器相连，要符合外设接口规范，即与相连的磁盘驱动器具有相同的技术</a:t>
            </a:r>
            <a:r>
              <a:rPr lang="zh-CN" altLang="en-US" dirty="0" smtClean="0"/>
              <a:t>规范</a:t>
            </a:r>
            <a:endParaRPr lang="en-US" dirty="0"/>
          </a:p>
          <a:p>
            <a:endParaRPr lang="zh-CN" altLang="en-US" dirty="0"/>
          </a:p>
        </p:txBody>
      </p:sp>
    </p:spTree>
    <p:extLst>
      <p:ext uri="{BB962C8B-B14F-4D97-AF65-F5344CB8AC3E}">
        <p14:creationId xmlns:p14="http://schemas.microsoft.com/office/powerpoint/2010/main" val="168917093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ATA(IDE)</a:t>
            </a:r>
            <a:endParaRPr lang="en-US" dirty="0"/>
          </a:p>
        </p:txBody>
      </p:sp>
      <p:sp>
        <p:nvSpPr>
          <p:cNvPr id="3" name="Content Placeholder 2"/>
          <p:cNvSpPr>
            <a:spLocks noGrp="1"/>
          </p:cNvSpPr>
          <p:nvPr>
            <p:ph idx="1"/>
          </p:nvPr>
        </p:nvSpPr>
        <p:spPr/>
        <p:txBody>
          <a:bodyPr/>
          <a:lstStyle/>
          <a:p>
            <a:r>
              <a:rPr lang="zh-CN" altLang="en-US" dirty="0" smtClean="0"/>
              <a:t>起源于</a:t>
            </a:r>
            <a:r>
              <a:rPr lang="en-US" dirty="0" smtClean="0"/>
              <a:t>IBM</a:t>
            </a:r>
            <a:r>
              <a:rPr lang="zh-CN" altLang="en-US" dirty="0" smtClean="0"/>
              <a:t>在</a:t>
            </a:r>
            <a:r>
              <a:rPr lang="en-US" altLang="zh-CN" dirty="0" smtClean="0"/>
              <a:t>80</a:t>
            </a:r>
            <a:r>
              <a:rPr lang="zh-CN" altLang="en-US" dirty="0" smtClean="0"/>
              <a:t>年代的</a:t>
            </a:r>
            <a:r>
              <a:rPr lang="en-US" altLang="zh-CN" dirty="0" smtClean="0"/>
              <a:t>PC/AT</a:t>
            </a:r>
            <a:r>
              <a:rPr lang="zh-CN" altLang="en-US" dirty="0" smtClean="0"/>
              <a:t>，</a:t>
            </a:r>
            <a:r>
              <a:rPr lang="en-US" altLang="zh-CN" dirty="0" smtClean="0"/>
              <a:t>1986</a:t>
            </a:r>
            <a:r>
              <a:rPr lang="zh-CN" altLang="en-US" dirty="0" smtClean="0"/>
              <a:t>年第一台</a:t>
            </a:r>
            <a:r>
              <a:rPr lang="en-US" altLang="zh-CN" dirty="0" smtClean="0"/>
              <a:t>At</a:t>
            </a:r>
            <a:r>
              <a:rPr lang="zh-CN" altLang="en-US" dirty="0" smtClean="0"/>
              <a:t>接口硬盘驱动器问世，成为</a:t>
            </a:r>
            <a:r>
              <a:rPr lang="en-US" altLang="zh-CN" dirty="0" smtClean="0"/>
              <a:t>IDE</a:t>
            </a:r>
            <a:r>
              <a:rPr lang="zh-CN" altLang="en-US" dirty="0" smtClean="0"/>
              <a:t>设备</a:t>
            </a:r>
            <a:endParaRPr lang="en-US" altLang="zh-CN" dirty="0" smtClean="0"/>
          </a:p>
          <a:p>
            <a:r>
              <a:rPr lang="en-US" altLang="zh-CN" dirty="0" smtClean="0"/>
              <a:t>ATA</a:t>
            </a:r>
            <a:r>
              <a:rPr lang="zh-CN" altLang="en-US" dirty="0" smtClean="0"/>
              <a:t>标准的第一个版本，</a:t>
            </a:r>
            <a:r>
              <a:rPr lang="en-US" altLang="zh-CN" dirty="0" smtClean="0"/>
              <a:t>ATA-1</a:t>
            </a:r>
          </a:p>
          <a:p>
            <a:pPr lvl="1"/>
            <a:r>
              <a:rPr lang="zh-CN" altLang="en-US" dirty="0" smtClean="0"/>
              <a:t>单纯的硬盘驱动器接口，不支持其他的接口设备</a:t>
            </a:r>
            <a:endParaRPr lang="en-US" altLang="zh-CN" dirty="0" smtClean="0"/>
          </a:p>
          <a:p>
            <a:pPr lvl="1"/>
            <a:r>
              <a:rPr lang="en-US" altLang="zh-CN" dirty="0" smtClean="0"/>
              <a:t>16</a:t>
            </a:r>
            <a:r>
              <a:rPr lang="zh-CN" altLang="en-US" dirty="0" smtClean="0"/>
              <a:t>位并行，</a:t>
            </a:r>
            <a:r>
              <a:rPr lang="en-US" altLang="zh-CN" dirty="0" smtClean="0"/>
              <a:t>40</a:t>
            </a:r>
            <a:r>
              <a:rPr lang="zh-CN" altLang="en-US" dirty="0" smtClean="0"/>
              <a:t>针连接器和电缆，不超过</a:t>
            </a:r>
            <a:r>
              <a:rPr lang="en-US" altLang="zh-CN" dirty="0" smtClean="0"/>
              <a:t>0.46m</a:t>
            </a:r>
            <a:r>
              <a:rPr lang="zh-CN" altLang="en-US" dirty="0" smtClean="0"/>
              <a:t>，最多接</a:t>
            </a:r>
            <a:r>
              <a:rPr lang="en-US" altLang="zh-CN" dirty="0" smtClean="0"/>
              <a:t>2</a:t>
            </a:r>
            <a:r>
              <a:rPr lang="zh-CN" altLang="en-US" dirty="0" smtClean="0"/>
              <a:t>个硬盘驱动器</a:t>
            </a:r>
            <a:endParaRPr lang="en-US" altLang="zh-CN" dirty="0" smtClean="0"/>
          </a:p>
          <a:p>
            <a:pPr lvl="1"/>
            <a:r>
              <a:rPr lang="zh-CN" altLang="en-US" dirty="0" smtClean="0"/>
              <a:t>最高突发数据传输率</a:t>
            </a:r>
            <a:r>
              <a:rPr lang="en-US" altLang="zh-CN" dirty="0" smtClean="0"/>
              <a:t>8.33MB/s</a:t>
            </a:r>
            <a:r>
              <a:rPr lang="zh-CN" altLang="en-US" dirty="0" smtClean="0"/>
              <a:t>，但受到</a:t>
            </a:r>
            <a:r>
              <a:rPr lang="en-US" altLang="zh-CN" dirty="0" smtClean="0"/>
              <a:t>PC/AT</a:t>
            </a:r>
            <a:r>
              <a:rPr lang="zh-CN" altLang="en-US" dirty="0" smtClean="0"/>
              <a:t>的</a:t>
            </a:r>
            <a:r>
              <a:rPr lang="en-US" altLang="zh-CN" dirty="0" smtClean="0"/>
              <a:t>ISA</a:t>
            </a:r>
            <a:r>
              <a:rPr lang="zh-CN" altLang="en-US" dirty="0" smtClean="0"/>
              <a:t>总线性能限制，最大数据传输率</a:t>
            </a:r>
            <a:r>
              <a:rPr lang="en-US" altLang="zh-CN" dirty="0" smtClean="0"/>
              <a:t>4MB/s</a:t>
            </a:r>
          </a:p>
          <a:p>
            <a:pPr lvl="1"/>
            <a:r>
              <a:rPr lang="zh-CN" altLang="en-US" dirty="0" smtClean="0"/>
              <a:t>受限于</a:t>
            </a:r>
            <a:r>
              <a:rPr lang="en-US" altLang="zh-CN" dirty="0" smtClean="0"/>
              <a:t>PC/AT</a:t>
            </a:r>
            <a:r>
              <a:rPr lang="zh-CN" altLang="en-US" dirty="0" smtClean="0"/>
              <a:t>的</a:t>
            </a:r>
            <a:r>
              <a:rPr lang="en-US" altLang="zh-CN" dirty="0" smtClean="0"/>
              <a:t>BIOS</a:t>
            </a:r>
            <a:r>
              <a:rPr lang="zh-CN" altLang="en-US" dirty="0" smtClean="0"/>
              <a:t>，每台硬盘驱动器最大容量</a:t>
            </a:r>
            <a:r>
              <a:rPr lang="en-US" altLang="zh-CN" dirty="0" smtClean="0"/>
              <a:t>528MB</a:t>
            </a:r>
            <a:endParaRPr lang="en-US" dirty="0"/>
          </a:p>
        </p:txBody>
      </p:sp>
    </p:spTree>
    <p:extLst>
      <p:ext uri="{BB962C8B-B14F-4D97-AF65-F5344CB8AC3E}">
        <p14:creationId xmlns:p14="http://schemas.microsoft.com/office/powerpoint/2010/main" val="16204078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并行</a:t>
            </a:r>
            <a:r>
              <a:rPr lang="en-US" altLang="zh-CN" dirty="0" smtClean="0"/>
              <a:t>ATA</a:t>
            </a:r>
            <a:endParaRPr lang="en-US" dirty="0"/>
          </a:p>
        </p:txBody>
      </p:sp>
      <p:sp>
        <p:nvSpPr>
          <p:cNvPr id="3" name="Content Placeholder 2"/>
          <p:cNvSpPr>
            <a:spLocks noGrp="1"/>
          </p:cNvSpPr>
          <p:nvPr>
            <p:ph idx="1"/>
          </p:nvPr>
        </p:nvSpPr>
        <p:spPr/>
        <p:txBody>
          <a:bodyPr/>
          <a:lstStyle/>
          <a:p>
            <a:r>
              <a:rPr lang="zh-CN" altLang="en-US" dirty="0"/>
              <a:t>并行</a:t>
            </a:r>
            <a:r>
              <a:rPr lang="en-US" altLang="zh-CN" dirty="0" smtClean="0"/>
              <a:t>ATA</a:t>
            </a:r>
            <a:r>
              <a:rPr lang="zh-CN" altLang="en-US" dirty="0" smtClean="0"/>
              <a:t>的数据传输方式：</a:t>
            </a:r>
            <a:r>
              <a:rPr lang="en-US" altLang="zh-CN" dirty="0" smtClean="0"/>
              <a:t>PIO</a:t>
            </a:r>
            <a:r>
              <a:rPr lang="zh-CN" altLang="en-US" dirty="0" smtClean="0"/>
              <a:t>模式和</a:t>
            </a:r>
            <a:r>
              <a:rPr lang="en-US" altLang="zh-CN" dirty="0" smtClean="0"/>
              <a:t>DMA</a:t>
            </a:r>
            <a:r>
              <a:rPr lang="zh-CN" altLang="en-US" dirty="0" smtClean="0"/>
              <a:t>模式</a:t>
            </a:r>
            <a:endParaRPr lang="en-US" altLang="zh-CN" dirty="0" smtClean="0"/>
          </a:p>
          <a:p>
            <a:pPr lvl="1"/>
            <a:r>
              <a:rPr lang="en-US" altLang="zh-CN" dirty="0" smtClean="0"/>
              <a:t>PIO</a:t>
            </a:r>
            <a:r>
              <a:rPr lang="zh-CN" altLang="en-US" dirty="0" smtClean="0"/>
              <a:t>模式：</a:t>
            </a:r>
            <a:r>
              <a:rPr lang="en-US" altLang="zh-CN" dirty="0" smtClean="0"/>
              <a:t>CPU</a:t>
            </a:r>
            <a:r>
              <a:rPr lang="zh-CN" altLang="en-US" dirty="0" smtClean="0"/>
              <a:t>发出</a:t>
            </a:r>
            <a:r>
              <a:rPr lang="en-US" altLang="zh-CN" dirty="0" smtClean="0"/>
              <a:t>I/O</a:t>
            </a:r>
            <a:r>
              <a:rPr lang="zh-CN" altLang="en-US" dirty="0" smtClean="0"/>
              <a:t>指令进行数据读写的模式</a:t>
            </a:r>
            <a:endParaRPr lang="en-US" altLang="zh-CN" dirty="0" smtClean="0"/>
          </a:p>
          <a:p>
            <a:r>
              <a:rPr lang="en-US" altLang="zh-CN" dirty="0" smtClean="0"/>
              <a:t>1996</a:t>
            </a:r>
            <a:r>
              <a:rPr lang="zh-CN" altLang="en-US" dirty="0" smtClean="0"/>
              <a:t>年，</a:t>
            </a:r>
            <a:r>
              <a:rPr lang="en-US" altLang="zh-CN" dirty="0" smtClean="0"/>
              <a:t>ATA-2(EIDE</a:t>
            </a:r>
            <a:r>
              <a:rPr lang="zh-CN" altLang="en-US" dirty="0" smtClean="0"/>
              <a:t>接口</a:t>
            </a:r>
            <a:r>
              <a:rPr lang="en-US" altLang="zh-CN" dirty="0" smtClean="0"/>
              <a:t>)</a:t>
            </a:r>
            <a:r>
              <a:rPr lang="zh-CN" altLang="en-US" dirty="0" smtClean="0"/>
              <a:t>：</a:t>
            </a:r>
            <a:r>
              <a:rPr lang="en-US" altLang="zh-CN" dirty="0" smtClean="0"/>
              <a:t>4</a:t>
            </a:r>
            <a:r>
              <a:rPr lang="zh-CN" altLang="en-US" dirty="0" smtClean="0"/>
              <a:t>台存储设备、</a:t>
            </a:r>
            <a:r>
              <a:rPr lang="en-US" altLang="zh-CN" dirty="0" smtClean="0"/>
              <a:t>16.7MB/s</a:t>
            </a:r>
            <a:r>
              <a:rPr lang="zh-CN" altLang="en-US" dirty="0" smtClean="0"/>
              <a:t>，容量</a:t>
            </a:r>
            <a:r>
              <a:rPr lang="en-US" altLang="zh-CN" dirty="0" smtClean="0"/>
              <a:t>137.4GB</a:t>
            </a:r>
          </a:p>
          <a:p>
            <a:r>
              <a:rPr lang="en-US" altLang="zh-CN" dirty="0" smtClean="0"/>
              <a:t>1997</a:t>
            </a:r>
            <a:r>
              <a:rPr lang="zh-CN" altLang="en-US" dirty="0" smtClean="0"/>
              <a:t>年，</a:t>
            </a:r>
            <a:r>
              <a:rPr lang="en-US" altLang="zh-CN" dirty="0" smtClean="0"/>
              <a:t>ATA-3</a:t>
            </a:r>
            <a:r>
              <a:rPr lang="zh-CN" altLang="en-US" dirty="0"/>
              <a:t>：</a:t>
            </a:r>
            <a:r>
              <a:rPr lang="zh-CN" altLang="en-US" dirty="0" smtClean="0"/>
              <a:t>自我监视分析和报告系统</a:t>
            </a:r>
            <a:endParaRPr lang="en-US" altLang="zh-CN" dirty="0" smtClean="0"/>
          </a:p>
          <a:p>
            <a:r>
              <a:rPr lang="en-US" altLang="zh-CN" dirty="0" smtClean="0"/>
              <a:t>1998</a:t>
            </a:r>
            <a:r>
              <a:rPr lang="zh-CN" altLang="en-US" dirty="0" smtClean="0"/>
              <a:t>年，</a:t>
            </a:r>
            <a:r>
              <a:rPr lang="en-US" altLang="zh-CN" dirty="0" smtClean="0"/>
              <a:t>ATA-4</a:t>
            </a:r>
            <a:r>
              <a:rPr lang="zh-CN" altLang="en-US" dirty="0" smtClean="0"/>
              <a:t>：双沿传输技术</a:t>
            </a:r>
            <a:endParaRPr lang="en-US" altLang="zh-CN" dirty="0" smtClean="0"/>
          </a:p>
          <a:p>
            <a:r>
              <a:rPr lang="en-US" altLang="zh-CN" dirty="0" smtClean="0"/>
              <a:t>ATA-66</a:t>
            </a:r>
            <a:r>
              <a:rPr lang="zh-CN" altLang="en-US" dirty="0" smtClean="0"/>
              <a:t>：</a:t>
            </a:r>
            <a:r>
              <a:rPr lang="en-US" altLang="zh-CN" dirty="0" smtClean="0"/>
              <a:t>66MB/s</a:t>
            </a:r>
          </a:p>
          <a:p>
            <a:r>
              <a:rPr lang="en-US" dirty="0" smtClean="0"/>
              <a:t>ATA-100</a:t>
            </a:r>
            <a:r>
              <a:rPr lang="zh-CN" altLang="en-US" dirty="0" smtClean="0"/>
              <a:t>：</a:t>
            </a:r>
            <a:r>
              <a:rPr lang="en-US" altLang="zh-CN" dirty="0" smtClean="0"/>
              <a:t>100MB/s</a:t>
            </a:r>
            <a:r>
              <a:rPr lang="zh-CN" altLang="en-US" dirty="0" smtClean="0"/>
              <a:t>，</a:t>
            </a:r>
            <a:r>
              <a:rPr lang="en-US" altLang="zh-CN" dirty="0" smtClean="0"/>
              <a:t>48</a:t>
            </a:r>
            <a:r>
              <a:rPr lang="zh-CN" altLang="en-US" dirty="0" smtClean="0"/>
              <a:t>位寻址</a:t>
            </a:r>
            <a:endParaRPr lang="en-US" altLang="zh-CN" dirty="0" smtClean="0"/>
          </a:p>
          <a:p>
            <a:r>
              <a:rPr lang="en-US" altLang="zh-CN" dirty="0" smtClean="0"/>
              <a:t>ATA-133</a:t>
            </a:r>
            <a:r>
              <a:rPr lang="zh-CN" altLang="en-US" dirty="0" smtClean="0"/>
              <a:t>：</a:t>
            </a:r>
            <a:r>
              <a:rPr lang="en-US" altLang="zh-CN" dirty="0" smtClean="0"/>
              <a:t>133MB/s</a:t>
            </a:r>
            <a:r>
              <a:rPr lang="zh-CN" altLang="en-US" dirty="0" smtClean="0"/>
              <a:t>，</a:t>
            </a:r>
            <a:r>
              <a:rPr lang="en-US" altLang="zh-CN" dirty="0" smtClean="0"/>
              <a:t>33.3MHz</a:t>
            </a:r>
            <a:endParaRPr lang="en-US" dirty="0"/>
          </a:p>
        </p:txBody>
      </p:sp>
    </p:spTree>
    <p:extLst>
      <p:ext uri="{BB962C8B-B14F-4D97-AF65-F5344CB8AC3E}">
        <p14:creationId xmlns:p14="http://schemas.microsoft.com/office/powerpoint/2010/main" val="41019229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串行</a:t>
            </a:r>
            <a:r>
              <a:rPr lang="en-US" altLang="zh-CN" dirty="0" smtClean="0"/>
              <a:t>ATA(SATA)</a:t>
            </a:r>
            <a:r>
              <a:rPr lang="zh-CN" altLang="en-US" dirty="0" smtClean="0"/>
              <a:t>和</a:t>
            </a:r>
            <a:r>
              <a:rPr lang="en-US" altLang="zh-CN" dirty="0" err="1" smtClean="0"/>
              <a:t>eSATA</a:t>
            </a:r>
            <a:endParaRPr lang="en-US" dirty="0"/>
          </a:p>
        </p:txBody>
      </p:sp>
      <p:sp>
        <p:nvSpPr>
          <p:cNvPr id="3" name="Content Placeholder 2"/>
          <p:cNvSpPr>
            <a:spLocks noGrp="1"/>
          </p:cNvSpPr>
          <p:nvPr>
            <p:ph idx="1"/>
          </p:nvPr>
        </p:nvSpPr>
        <p:spPr/>
        <p:txBody>
          <a:bodyPr/>
          <a:lstStyle/>
          <a:p>
            <a:r>
              <a:rPr lang="zh-CN" altLang="en-US" dirty="0"/>
              <a:t>串行</a:t>
            </a:r>
            <a:r>
              <a:rPr lang="en-US" altLang="zh-CN" dirty="0"/>
              <a:t>ATA(SATA)</a:t>
            </a:r>
            <a:endParaRPr lang="en-US" altLang="zh-CN" dirty="0" smtClean="0"/>
          </a:p>
          <a:p>
            <a:pPr lvl="1"/>
            <a:r>
              <a:rPr lang="en-US" altLang="zh-CN" dirty="0" smtClean="0"/>
              <a:t>2001</a:t>
            </a:r>
            <a:r>
              <a:rPr lang="zh-CN" altLang="en-US" dirty="0" smtClean="0"/>
              <a:t>年</a:t>
            </a:r>
            <a:r>
              <a:rPr lang="en-US" altLang="zh-CN" dirty="0" smtClean="0"/>
              <a:t>8</a:t>
            </a:r>
            <a:r>
              <a:rPr lang="zh-CN" altLang="en-US" dirty="0" smtClean="0"/>
              <a:t>月，</a:t>
            </a:r>
            <a:r>
              <a:rPr lang="en-US" altLang="zh-CN" dirty="0" smtClean="0"/>
              <a:t>Intel</a:t>
            </a:r>
            <a:r>
              <a:rPr lang="zh-CN" altLang="en-US" dirty="0" smtClean="0"/>
              <a:t>发表</a:t>
            </a:r>
            <a:r>
              <a:rPr lang="en-US" altLang="zh-CN" dirty="0" smtClean="0"/>
              <a:t>SATA1.0</a:t>
            </a:r>
            <a:r>
              <a:rPr lang="zh-CN" altLang="en-US" dirty="0" smtClean="0"/>
              <a:t>，</a:t>
            </a:r>
            <a:r>
              <a:rPr lang="en-US" altLang="zh-CN" dirty="0" smtClean="0"/>
              <a:t>150MB/s</a:t>
            </a:r>
          </a:p>
          <a:p>
            <a:pPr lvl="1"/>
            <a:r>
              <a:rPr lang="en-US" altLang="zh-CN" dirty="0" smtClean="0"/>
              <a:t>2010</a:t>
            </a:r>
            <a:r>
              <a:rPr lang="zh-CN" altLang="en-US" dirty="0" smtClean="0"/>
              <a:t>年，</a:t>
            </a:r>
            <a:r>
              <a:rPr lang="en-US" dirty="0" smtClean="0"/>
              <a:t>SATA3.0</a:t>
            </a:r>
            <a:r>
              <a:rPr lang="zh-CN" altLang="en-US" dirty="0" smtClean="0"/>
              <a:t>，</a:t>
            </a:r>
            <a:r>
              <a:rPr lang="en-US" altLang="zh-CN" dirty="0" smtClean="0"/>
              <a:t>750MB/s</a:t>
            </a:r>
          </a:p>
          <a:p>
            <a:pPr lvl="1"/>
            <a:r>
              <a:rPr lang="zh-CN" altLang="en-US" dirty="0" smtClean="0"/>
              <a:t>串行点对点连接</a:t>
            </a:r>
            <a:endParaRPr lang="en-US" altLang="zh-CN" dirty="0" smtClean="0"/>
          </a:p>
          <a:p>
            <a:pPr lvl="1"/>
            <a:r>
              <a:rPr lang="zh-CN" altLang="en-US" dirty="0" smtClean="0"/>
              <a:t>热插拔能力</a:t>
            </a:r>
            <a:endParaRPr lang="en-US" altLang="zh-CN" dirty="0" smtClean="0"/>
          </a:p>
          <a:p>
            <a:r>
              <a:rPr lang="en-US" altLang="zh-CN" dirty="0" err="1" smtClean="0"/>
              <a:t>eSATA</a:t>
            </a:r>
            <a:endParaRPr lang="en-US" altLang="zh-CN" dirty="0"/>
          </a:p>
          <a:p>
            <a:pPr lvl="1"/>
            <a:r>
              <a:rPr lang="zh-CN" altLang="en-US" dirty="0" smtClean="0"/>
              <a:t>外置式的</a:t>
            </a:r>
            <a:r>
              <a:rPr lang="en-US" altLang="zh-CN" dirty="0" smtClean="0"/>
              <a:t>SATA</a:t>
            </a:r>
            <a:r>
              <a:rPr lang="zh-CN" altLang="en-US" dirty="0" smtClean="0"/>
              <a:t>接口，连接计算机外部设备</a:t>
            </a:r>
            <a:endParaRPr lang="en-US" altLang="zh-CN" dirty="0" smtClean="0"/>
          </a:p>
          <a:p>
            <a:pPr lvl="1"/>
            <a:r>
              <a:rPr lang="en-US" altLang="zh-CN" dirty="0" smtClean="0"/>
              <a:t>1.5Gb/s~3Gb/s</a:t>
            </a:r>
            <a:r>
              <a:rPr lang="zh-CN" altLang="en-US" dirty="0" smtClean="0"/>
              <a:t>，比</a:t>
            </a:r>
            <a:r>
              <a:rPr lang="en-US" altLang="zh-CN" dirty="0" smtClean="0"/>
              <a:t>USB2.0</a:t>
            </a:r>
            <a:r>
              <a:rPr lang="zh-CN" altLang="en-US" dirty="0" smtClean="0"/>
              <a:t>快</a:t>
            </a:r>
            <a:r>
              <a:rPr lang="en-US" altLang="zh-CN" dirty="0" smtClean="0"/>
              <a:t>6</a:t>
            </a:r>
            <a:r>
              <a:rPr lang="zh-CN" altLang="en-US" dirty="0" smtClean="0"/>
              <a:t>倍</a:t>
            </a:r>
            <a:endParaRPr lang="en-US" altLang="zh-CN" dirty="0" smtClean="0"/>
          </a:p>
          <a:p>
            <a:pPr lvl="1"/>
            <a:r>
              <a:rPr lang="zh-CN" altLang="en-US" dirty="0" smtClean="0"/>
              <a:t>可热插拔</a:t>
            </a:r>
            <a:endParaRPr lang="en-US" dirty="0"/>
          </a:p>
        </p:txBody>
      </p:sp>
    </p:spTree>
    <p:extLst>
      <p:ext uri="{BB962C8B-B14F-4D97-AF65-F5344CB8AC3E}">
        <p14:creationId xmlns:p14="http://schemas.microsoft.com/office/powerpoint/2010/main" val="67934477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外设接口</a:t>
            </a:r>
            <a:endParaRPr lang="en-US" dirty="0"/>
          </a:p>
        </p:txBody>
      </p:sp>
      <p:sp>
        <p:nvSpPr>
          <p:cNvPr id="3" name="Content Placeholder 2"/>
          <p:cNvSpPr>
            <a:spLocks noGrp="1"/>
          </p:cNvSpPr>
          <p:nvPr>
            <p:ph idx="1"/>
          </p:nvPr>
        </p:nvSpPr>
        <p:spPr/>
        <p:txBody>
          <a:bodyPr/>
          <a:lstStyle/>
          <a:p>
            <a:r>
              <a:rPr lang="en-US" altLang="zh-CN" dirty="0" smtClean="0"/>
              <a:t>ATA</a:t>
            </a:r>
            <a:r>
              <a:rPr lang="zh-CN" altLang="en-US" dirty="0" smtClean="0"/>
              <a:t>（</a:t>
            </a:r>
            <a:r>
              <a:rPr lang="en-US" altLang="zh-CN" dirty="0" smtClean="0"/>
              <a:t>IDE</a:t>
            </a:r>
            <a:r>
              <a:rPr lang="zh-CN" altLang="en-US" dirty="0" smtClean="0"/>
              <a:t>）和</a:t>
            </a:r>
            <a:r>
              <a:rPr lang="en-US" altLang="zh-CN" dirty="0" smtClean="0"/>
              <a:t>SATA</a:t>
            </a:r>
            <a:r>
              <a:rPr lang="zh-CN" altLang="en-US" dirty="0" smtClean="0"/>
              <a:t>接口</a:t>
            </a:r>
            <a:endParaRPr lang="en-US" altLang="zh-CN" dirty="0" smtClean="0"/>
          </a:p>
          <a:p>
            <a:r>
              <a:rPr lang="en-US" altLang="zh-CN" dirty="0" smtClean="0"/>
              <a:t>SCSI</a:t>
            </a:r>
            <a:r>
              <a:rPr lang="zh-CN" altLang="en-US" dirty="0" smtClean="0"/>
              <a:t>、</a:t>
            </a:r>
            <a:r>
              <a:rPr lang="en-US" altLang="zh-CN" dirty="0" smtClean="0"/>
              <a:t>SAS</a:t>
            </a:r>
            <a:r>
              <a:rPr lang="zh-CN" altLang="en-US" dirty="0" smtClean="0"/>
              <a:t>和</a:t>
            </a:r>
            <a:r>
              <a:rPr lang="en-US" altLang="zh-CN" dirty="0" smtClean="0"/>
              <a:t>iSCSI</a:t>
            </a:r>
            <a:r>
              <a:rPr lang="zh-CN" altLang="en-US" dirty="0" smtClean="0"/>
              <a:t>接口</a:t>
            </a:r>
            <a:endParaRPr lang="en-US" altLang="zh-CN" dirty="0" smtClean="0"/>
          </a:p>
          <a:p>
            <a:r>
              <a:rPr lang="zh-CN" altLang="en-US" dirty="0" smtClean="0"/>
              <a:t>光纤通道和</a:t>
            </a:r>
            <a:r>
              <a:rPr lang="en-US" altLang="zh-CN" dirty="0" smtClean="0"/>
              <a:t>InfiniBand</a:t>
            </a:r>
          </a:p>
          <a:p>
            <a:r>
              <a:rPr lang="en-US" altLang="zh-CN" dirty="0" smtClean="0"/>
              <a:t>PCMCIA</a:t>
            </a:r>
          </a:p>
          <a:p>
            <a:r>
              <a:rPr lang="zh-CN" altLang="en-US" dirty="0" smtClean="0"/>
              <a:t>串口通信接口</a:t>
            </a:r>
            <a:r>
              <a:rPr lang="en-US" altLang="zh-CN" dirty="0" smtClean="0"/>
              <a:t>USB</a:t>
            </a:r>
            <a:r>
              <a:rPr lang="zh-CN" altLang="en-US" dirty="0" smtClean="0"/>
              <a:t>和</a:t>
            </a:r>
            <a:r>
              <a:rPr lang="en-US" altLang="zh-CN" dirty="0" smtClean="0"/>
              <a:t>IEEE</a:t>
            </a:r>
            <a:r>
              <a:rPr lang="zh-CN" altLang="en-US" dirty="0" smtClean="0"/>
              <a:t> </a:t>
            </a:r>
            <a:r>
              <a:rPr lang="en-US" altLang="zh-CN" smtClean="0"/>
              <a:t>1394</a:t>
            </a:r>
          </a:p>
          <a:p>
            <a:endParaRPr lang="en-US" dirty="0"/>
          </a:p>
        </p:txBody>
      </p:sp>
    </p:spTree>
    <p:extLst>
      <p:ext uri="{BB962C8B-B14F-4D97-AF65-F5344CB8AC3E}">
        <p14:creationId xmlns:p14="http://schemas.microsoft.com/office/powerpoint/2010/main" val="172454916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altLang="zh-CN" dirty="0" smtClean="0"/>
              <a:t>10.7</a:t>
            </a:r>
            <a:r>
              <a:rPr lang="zh-CN" altLang="en-US" dirty="0" smtClean="0"/>
              <a:t>：网络存储</a:t>
            </a:r>
            <a:r>
              <a:rPr lang="en-US" altLang="zh-CN" dirty="0" smtClean="0"/>
              <a:t>-SAN</a:t>
            </a:r>
            <a:r>
              <a:rPr lang="zh-CN" altLang="en-US" dirty="0" smtClean="0"/>
              <a:t>和</a:t>
            </a:r>
            <a:r>
              <a:rPr lang="en-US" altLang="zh-CN" dirty="0" smtClean="0"/>
              <a:t>NAS</a:t>
            </a:r>
            <a:endParaRPr lang="en-US" dirty="0"/>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4249401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设备数据传送控制</a:t>
            </a:r>
            <a:r>
              <a:rPr lang="zh-CN" altLang="en-US" dirty="0" smtClean="0"/>
              <a:t>方式</a:t>
            </a:r>
            <a:endParaRPr lang="en-US" dirty="0"/>
          </a:p>
        </p:txBody>
      </p:sp>
      <p:sp>
        <p:nvSpPr>
          <p:cNvPr id="3" name="Content Placeholder 2"/>
          <p:cNvSpPr>
            <a:spLocks noGrp="1"/>
          </p:cNvSpPr>
          <p:nvPr>
            <p:ph idx="1"/>
          </p:nvPr>
        </p:nvSpPr>
        <p:spPr/>
        <p:txBody>
          <a:bodyPr>
            <a:normAutofit/>
          </a:bodyPr>
          <a:lstStyle/>
          <a:p>
            <a:r>
              <a:rPr lang="en-US" altLang="zh-CN" dirty="0"/>
              <a:t>1. </a:t>
            </a:r>
            <a:r>
              <a:rPr lang="zh-CN" altLang="en-US" dirty="0"/>
              <a:t>程序直接控制方式</a:t>
            </a:r>
          </a:p>
          <a:p>
            <a:pPr lvl="1"/>
            <a:r>
              <a:rPr lang="zh-CN" altLang="en-US" dirty="0"/>
              <a:t>程序直接控制</a:t>
            </a:r>
            <a:r>
              <a:rPr lang="en-US" altLang="zh-CN" dirty="0"/>
              <a:t>(programed direct control)</a:t>
            </a:r>
            <a:r>
              <a:rPr lang="zh-CN" altLang="en-US" dirty="0"/>
              <a:t>方式就是完全通过程序来控制主机和外围设备之间的信息传送。通常的办法是在用户的程序中安排一段由输入输出指令和其他指令所组成的程序段直接控制外围设备的工作。</a:t>
            </a:r>
          </a:p>
          <a:p>
            <a:pPr lvl="1"/>
            <a:r>
              <a:rPr lang="zh-CN" altLang="en-US" dirty="0"/>
              <a:t>传送时，首先启动设备，发出启动命令，接着</a:t>
            </a:r>
            <a:r>
              <a:rPr lang="en-US" altLang="zh-CN" dirty="0"/>
              <a:t>CPU</a:t>
            </a:r>
            <a:r>
              <a:rPr lang="zh-CN" altLang="en-US" dirty="0"/>
              <a:t>等待外围设备完成接收或发送数据的准备工作。在等待时间内，</a:t>
            </a:r>
            <a:r>
              <a:rPr lang="en-US" altLang="zh-CN" dirty="0"/>
              <a:t>CPU</a:t>
            </a:r>
            <a:r>
              <a:rPr lang="zh-CN" altLang="en-US" dirty="0"/>
              <a:t>不断地用一条测试指令检测外围设备工作状态标志触发器。一旦测试到标志触发器已置成“完成”状态，即可进行数据传送。</a:t>
            </a:r>
          </a:p>
          <a:p>
            <a:endParaRPr lang="en-US" dirty="0"/>
          </a:p>
        </p:txBody>
      </p:sp>
    </p:spTree>
    <p:extLst>
      <p:ext uri="{BB962C8B-B14F-4D97-AF65-F5344CB8AC3E}">
        <p14:creationId xmlns:p14="http://schemas.microsoft.com/office/powerpoint/2010/main" val="155674097"/>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smtClean="0"/>
              <a:t>DAS</a:t>
            </a:r>
            <a:r>
              <a:rPr kumimoji="1" lang="zh-CN" altLang="en-US" dirty="0" smtClean="0"/>
              <a:t>（</a:t>
            </a:r>
            <a:r>
              <a:rPr kumimoji="1" lang="en-US" altLang="zh-CN" dirty="0" smtClean="0"/>
              <a:t>direct</a:t>
            </a:r>
            <a:r>
              <a:rPr kumimoji="1" lang="zh-CN" altLang="en-US" dirty="0" smtClean="0"/>
              <a:t> </a:t>
            </a:r>
            <a:r>
              <a:rPr kumimoji="1" lang="en-US" altLang="zh-CN" dirty="0" smtClean="0"/>
              <a:t>attached</a:t>
            </a:r>
            <a:r>
              <a:rPr kumimoji="1" lang="zh-CN" altLang="en-US" dirty="0" smtClean="0"/>
              <a:t> </a:t>
            </a:r>
            <a:r>
              <a:rPr kumimoji="1" lang="en-US" altLang="zh-CN" dirty="0" smtClean="0"/>
              <a:t>storage</a:t>
            </a:r>
            <a:r>
              <a:rPr kumimoji="1" lang="zh-CN" altLang="en-US" dirty="0" smtClean="0"/>
              <a:t>）</a:t>
            </a:r>
            <a:endParaRPr kumimoji="1" lang="zh-CN" altLang="en-US" dirty="0"/>
          </a:p>
        </p:txBody>
      </p:sp>
      <p:sp>
        <p:nvSpPr>
          <p:cNvPr id="3" name="Content Placeholder 2"/>
          <p:cNvSpPr>
            <a:spLocks noGrp="1"/>
          </p:cNvSpPr>
          <p:nvPr>
            <p:ph idx="1"/>
          </p:nvPr>
        </p:nvSpPr>
        <p:spPr/>
        <p:txBody>
          <a:bodyPr/>
          <a:lstStyle/>
          <a:p>
            <a:r>
              <a:rPr kumimoji="1" lang="zh-CN" altLang="en-US" dirty="0" smtClean="0"/>
              <a:t>直接连接存储器</a:t>
            </a:r>
            <a:endParaRPr kumimoji="1" lang="en-US" altLang="zh-CN" dirty="0" smtClean="0"/>
          </a:p>
          <a:p>
            <a:pPr lvl="1"/>
            <a:r>
              <a:rPr kumimoji="1" lang="zh-CN" altLang="en-US" dirty="0" smtClean="0"/>
              <a:t>存储设备通过</a:t>
            </a:r>
            <a:r>
              <a:rPr kumimoji="1" lang="en-US" altLang="zh-CN" dirty="0" smtClean="0"/>
              <a:t>IDE</a:t>
            </a:r>
            <a:r>
              <a:rPr kumimoji="1" lang="zh-CN" altLang="en-US" dirty="0" smtClean="0"/>
              <a:t>、</a:t>
            </a:r>
            <a:r>
              <a:rPr kumimoji="1" lang="en-US" altLang="zh-CN" dirty="0" smtClean="0"/>
              <a:t>SCSI</a:t>
            </a:r>
            <a:r>
              <a:rPr kumimoji="1" lang="zh-CN" altLang="en-US" dirty="0" smtClean="0"/>
              <a:t>等</a:t>
            </a:r>
            <a:r>
              <a:rPr kumimoji="1" lang="en-US" altLang="zh-CN" dirty="0" smtClean="0"/>
              <a:t>I</a:t>
            </a:r>
            <a:r>
              <a:rPr kumimoji="1" lang="zh-CN" altLang="en-US" dirty="0" smtClean="0"/>
              <a:t>／</a:t>
            </a:r>
            <a:r>
              <a:rPr kumimoji="1" lang="en-US" altLang="zh-CN" dirty="0" smtClean="0"/>
              <a:t>O</a:t>
            </a:r>
            <a:r>
              <a:rPr kumimoji="1" lang="zh-CN" altLang="en-US" dirty="0" smtClean="0"/>
              <a:t>总线直接连接到计算机总线上的一种存储结构</a:t>
            </a:r>
            <a:endParaRPr kumimoji="1" lang="en-US" altLang="zh-CN" dirty="0" smtClean="0"/>
          </a:p>
          <a:p>
            <a:pPr lvl="1"/>
            <a:r>
              <a:rPr kumimoji="1" lang="zh-CN" altLang="en-US" dirty="0" smtClean="0"/>
              <a:t>计算机可以直接访问存储设备</a:t>
            </a:r>
            <a:endParaRPr kumimoji="1" lang="en-US" altLang="zh-CN" dirty="0" smtClean="0"/>
          </a:p>
          <a:p>
            <a:endParaRPr kumimoji="1" lang="zh-CN" altLang="en-US" dirty="0"/>
          </a:p>
        </p:txBody>
      </p:sp>
      <p:pic>
        <p:nvPicPr>
          <p:cNvPr id="4" name="Picture 3"/>
          <p:cNvPicPr>
            <a:picLocks noChangeAspect="1"/>
          </p:cNvPicPr>
          <p:nvPr/>
        </p:nvPicPr>
        <p:blipFill>
          <a:blip r:embed="rId2"/>
          <a:stretch>
            <a:fillRect/>
          </a:stretch>
        </p:blipFill>
        <p:spPr>
          <a:xfrm>
            <a:off x="2669627" y="3685188"/>
            <a:ext cx="3804745" cy="2853559"/>
          </a:xfrm>
          <a:prstGeom prst="rect">
            <a:avLst/>
          </a:prstGeom>
        </p:spPr>
      </p:pic>
    </p:spTree>
    <p:extLst>
      <p:ext uri="{BB962C8B-B14F-4D97-AF65-F5344CB8AC3E}">
        <p14:creationId xmlns:p14="http://schemas.microsoft.com/office/powerpoint/2010/main" val="78270352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smtClean="0"/>
              <a:t>SAN</a:t>
            </a:r>
            <a:r>
              <a:rPr kumimoji="1" lang="zh-CN" altLang="en-US" dirty="0" smtClean="0"/>
              <a:t>（</a:t>
            </a:r>
            <a:r>
              <a:rPr kumimoji="1" lang="en-US" altLang="zh-CN" dirty="0" smtClean="0"/>
              <a:t>storage</a:t>
            </a:r>
            <a:r>
              <a:rPr kumimoji="1" lang="zh-CN" altLang="en-US" dirty="0" smtClean="0"/>
              <a:t> </a:t>
            </a:r>
            <a:r>
              <a:rPr kumimoji="1" lang="en-US" altLang="zh-CN" dirty="0" smtClean="0"/>
              <a:t>area</a:t>
            </a:r>
            <a:r>
              <a:rPr kumimoji="1" lang="zh-CN" altLang="en-US" dirty="0" smtClean="0"/>
              <a:t> </a:t>
            </a:r>
            <a:r>
              <a:rPr kumimoji="1" lang="en-US" altLang="zh-CN" dirty="0" smtClean="0"/>
              <a:t>network</a:t>
            </a:r>
            <a:r>
              <a:rPr kumimoji="1" lang="zh-CN" altLang="en-US" dirty="0" smtClean="0"/>
              <a:t>）</a:t>
            </a:r>
            <a:endParaRPr kumimoji="1" lang="zh-CN" altLang="en-US" dirty="0"/>
          </a:p>
        </p:txBody>
      </p:sp>
      <p:sp>
        <p:nvSpPr>
          <p:cNvPr id="3" name="Content Placeholder 2"/>
          <p:cNvSpPr>
            <a:spLocks noGrp="1"/>
          </p:cNvSpPr>
          <p:nvPr>
            <p:ph idx="1"/>
          </p:nvPr>
        </p:nvSpPr>
        <p:spPr/>
        <p:txBody>
          <a:bodyPr/>
          <a:lstStyle/>
          <a:p>
            <a:r>
              <a:rPr kumimoji="1" lang="zh-CN" altLang="en-US" dirty="0" smtClean="0"/>
              <a:t>存储区域网络</a:t>
            </a:r>
            <a:endParaRPr kumimoji="1" lang="en-US" altLang="zh-CN" dirty="0" smtClean="0"/>
          </a:p>
          <a:p>
            <a:pPr lvl="1"/>
            <a:r>
              <a:rPr kumimoji="1" lang="zh-CN" altLang="en-US" dirty="0" smtClean="0"/>
              <a:t>以数据块为传输单位的存储网络</a:t>
            </a:r>
            <a:endParaRPr kumimoji="1" lang="en-US" altLang="zh-CN" dirty="0" smtClean="0"/>
          </a:p>
          <a:p>
            <a:pPr lvl="1"/>
            <a:r>
              <a:rPr kumimoji="1" lang="zh-CN" altLang="en-US" dirty="0" smtClean="0"/>
              <a:t>建立在</a:t>
            </a:r>
            <a:r>
              <a:rPr kumimoji="1" lang="en-US" altLang="zh-CN" dirty="0" smtClean="0"/>
              <a:t>FC</a:t>
            </a:r>
            <a:r>
              <a:rPr kumimoji="1" lang="zh-CN" altLang="en-US" dirty="0" smtClean="0"/>
              <a:t>（</a:t>
            </a:r>
            <a:r>
              <a:rPr kumimoji="1" lang="en-US" altLang="zh-CN" dirty="0" err="1" smtClean="0"/>
              <a:t>fibre</a:t>
            </a:r>
            <a:r>
              <a:rPr kumimoji="1" lang="zh-CN" altLang="en-US" dirty="0" smtClean="0"/>
              <a:t> </a:t>
            </a:r>
            <a:r>
              <a:rPr kumimoji="1" lang="en-US" altLang="zh-CN" dirty="0" smtClean="0"/>
              <a:t>channel</a:t>
            </a:r>
            <a:r>
              <a:rPr kumimoji="1" lang="zh-CN" altLang="en-US" dirty="0" smtClean="0"/>
              <a:t>）技术上</a:t>
            </a:r>
            <a:endParaRPr kumimoji="1" lang="zh-CN" altLang="en-US" dirty="0"/>
          </a:p>
        </p:txBody>
      </p:sp>
      <p:pic>
        <p:nvPicPr>
          <p:cNvPr id="1025" name="Picture 1" descr="j19.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845" y="3560498"/>
            <a:ext cx="3570707" cy="2520499"/>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6" descr="D:\Documents\Tencent Files\304761887\FileRecv\MobileFile\IMG_20170511_092957.jpg"/>
          <p:cNvPicPr/>
          <p:nvPr/>
        </p:nvPicPr>
        <p:blipFill>
          <a:blip r:embed="rId3" cstate="print"/>
          <a:srcRect/>
          <a:stretch>
            <a:fillRect/>
          </a:stretch>
        </p:blipFill>
        <p:spPr bwMode="auto">
          <a:xfrm>
            <a:off x="4516992" y="3361635"/>
            <a:ext cx="1789215" cy="2918226"/>
          </a:xfrm>
          <a:prstGeom prst="rect">
            <a:avLst/>
          </a:prstGeom>
          <a:noFill/>
          <a:ln w="9525">
            <a:noFill/>
            <a:miter lim="800000"/>
            <a:headEnd/>
            <a:tailEnd/>
          </a:ln>
        </p:spPr>
      </p:pic>
      <p:pic>
        <p:nvPicPr>
          <p:cNvPr id="6" name="图片 9" descr="D:\Documents\Tencent Files\304761887\FileRecv\MobileFile\IMG_20170511_093003.jpg"/>
          <p:cNvPicPr/>
          <p:nvPr/>
        </p:nvPicPr>
        <p:blipFill>
          <a:blip r:embed="rId4" cstate="print"/>
          <a:srcRect/>
          <a:stretch>
            <a:fillRect/>
          </a:stretch>
        </p:blipFill>
        <p:spPr bwMode="auto">
          <a:xfrm>
            <a:off x="6795647" y="3361635"/>
            <a:ext cx="1719703" cy="2950264"/>
          </a:xfrm>
          <a:prstGeom prst="rect">
            <a:avLst/>
          </a:prstGeom>
          <a:noFill/>
          <a:ln w="9525">
            <a:noFill/>
            <a:miter lim="800000"/>
            <a:headEnd/>
            <a:tailEnd/>
          </a:ln>
        </p:spPr>
      </p:pic>
    </p:spTree>
    <p:extLst>
      <p:ext uri="{BB962C8B-B14F-4D97-AF65-F5344CB8AC3E}">
        <p14:creationId xmlns:p14="http://schemas.microsoft.com/office/powerpoint/2010/main" val="361574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smtClean="0"/>
              <a:t>NAS</a:t>
            </a:r>
            <a:r>
              <a:rPr kumimoji="1" lang="zh-CN" altLang="en-US" dirty="0" smtClean="0"/>
              <a:t>（</a:t>
            </a:r>
            <a:r>
              <a:rPr kumimoji="1" lang="en-US" altLang="zh-CN" dirty="0" smtClean="0"/>
              <a:t>network</a:t>
            </a:r>
            <a:r>
              <a:rPr kumimoji="1" lang="zh-CN" altLang="en-US" dirty="0" smtClean="0"/>
              <a:t> </a:t>
            </a:r>
            <a:r>
              <a:rPr kumimoji="1" lang="en-US" altLang="zh-CN" dirty="0" smtClean="0"/>
              <a:t>attached</a:t>
            </a:r>
            <a:r>
              <a:rPr kumimoji="1" lang="zh-CN" altLang="en-US" dirty="0" smtClean="0"/>
              <a:t> </a:t>
            </a:r>
            <a:r>
              <a:rPr kumimoji="1" lang="en-US" altLang="zh-CN" dirty="0" smtClean="0"/>
              <a:t>storage</a:t>
            </a:r>
            <a:r>
              <a:rPr kumimoji="1" lang="zh-CN" altLang="en-US" dirty="0" smtClean="0"/>
              <a:t>）</a:t>
            </a:r>
            <a:endParaRPr kumimoji="1" lang="zh-CN" altLang="en-US" dirty="0"/>
          </a:p>
        </p:txBody>
      </p:sp>
      <p:sp>
        <p:nvSpPr>
          <p:cNvPr id="3" name="Content Placeholder 2"/>
          <p:cNvSpPr>
            <a:spLocks noGrp="1"/>
          </p:cNvSpPr>
          <p:nvPr>
            <p:ph idx="1"/>
          </p:nvPr>
        </p:nvSpPr>
        <p:spPr/>
        <p:txBody>
          <a:bodyPr/>
          <a:lstStyle/>
          <a:p>
            <a:r>
              <a:rPr kumimoji="1" lang="zh-CN" altLang="en-US" dirty="0" smtClean="0"/>
              <a:t>网络附加存储</a:t>
            </a:r>
            <a:endParaRPr kumimoji="1" lang="en-US" altLang="zh-CN" dirty="0" smtClean="0"/>
          </a:p>
          <a:p>
            <a:pPr lvl="1"/>
            <a:r>
              <a:rPr kumimoji="1" lang="zh-CN" altLang="en-US" dirty="0" smtClean="0"/>
              <a:t>以文件为传输单位的存储网络</a:t>
            </a:r>
            <a:endParaRPr kumimoji="1" lang="en-US" altLang="zh-CN" dirty="0" smtClean="0"/>
          </a:p>
          <a:p>
            <a:pPr lvl="1"/>
            <a:r>
              <a:rPr kumimoji="1" lang="zh-CN" altLang="en-US" dirty="0" smtClean="0"/>
              <a:t>按照</a:t>
            </a:r>
            <a:r>
              <a:rPr kumimoji="1" lang="en-US" altLang="zh-CN" dirty="0" smtClean="0"/>
              <a:t>TCP</a:t>
            </a:r>
            <a:r>
              <a:rPr kumimoji="1" lang="zh-CN" altLang="en-US" dirty="0" smtClean="0"/>
              <a:t>／</a:t>
            </a:r>
            <a:r>
              <a:rPr kumimoji="1" lang="en-US" altLang="zh-CN" dirty="0" smtClean="0"/>
              <a:t>IP</a:t>
            </a:r>
            <a:r>
              <a:rPr kumimoji="1" lang="zh-CN" altLang="en-US" dirty="0" smtClean="0"/>
              <a:t>协议进行数据传输</a:t>
            </a:r>
            <a:endParaRPr kumimoji="1" lang="zh-CN" altLang="en-US" dirty="0"/>
          </a:p>
        </p:txBody>
      </p:sp>
      <p:pic>
        <p:nvPicPr>
          <p:cNvPr id="64513" name="Picture 1" descr="j20.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422" y="3968305"/>
            <a:ext cx="4073416" cy="175251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rotWithShape="1">
          <a:blip r:embed="rId3"/>
          <a:srcRect l="5397" t="8764" r="5159" b="18466"/>
          <a:stretch/>
        </p:blipFill>
        <p:spPr>
          <a:xfrm>
            <a:off x="4250921" y="3682586"/>
            <a:ext cx="4893079" cy="2245247"/>
          </a:xfrm>
          <a:prstGeom prst="rect">
            <a:avLst/>
          </a:prstGeom>
        </p:spPr>
      </p:pic>
    </p:spTree>
    <p:extLst>
      <p:ext uri="{BB962C8B-B14F-4D97-AF65-F5344CB8AC3E}">
        <p14:creationId xmlns:p14="http://schemas.microsoft.com/office/powerpoint/2010/main" val="335465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I/O</a:t>
            </a:r>
            <a:r>
              <a:rPr lang="zh-CN" altLang="en-US" dirty="0"/>
              <a:t>设备数据传送控制方式</a:t>
            </a:r>
            <a:endParaRPr lang="en-US" dirty="0"/>
          </a:p>
        </p:txBody>
      </p:sp>
      <p:sp>
        <p:nvSpPr>
          <p:cNvPr id="3" name="Content Placeholder 2"/>
          <p:cNvSpPr>
            <a:spLocks noGrp="1"/>
          </p:cNvSpPr>
          <p:nvPr>
            <p:ph idx="1"/>
          </p:nvPr>
        </p:nvSpPr>
        <p:spPr/>
        <p:txBody>
          <a:bodyPr/>
          <a:lstStyle/>
          <a:p>
            <a:r>
              <a:rPr lang="en-US" altLang="zh-CN" dirty="0"/>
              <a:t>2. </a:t>
            </a:r>
            <a:r>
              <a:rPr lang="zh-CN" altLang="en-US" dirty="0"/>
              <a:t>程序中断传送方式</a:t>
            </a:r>
          </a:p>
          <a:p>
            <a:pPr lvl="1"/>
            <a:r>
              <a:rPr lang="zh-CN" altLang="en-US" dirty="0"/>
              <a:t>在程序中断传送</a:t>
            </a:r>
            <a:r>
              <a:rPr lang="en-US" altLang="zh-CN" dirty="0"/>
              <a:t>(program interrupt transfer)</a:t>
            </a:r>
            <a:r>
              <a:rPr lang="zh-CN" altLang="en-US" dirty="0"/>
              <a:t>方式中，通常在程序中安排一条指令，发出</a:t>
            </a:r>
            <a:r>
              <a:rPr lang="en-US" altLang="zh-CN" dirty="0"/>
              <a:t>START</a:t>
            </a:r>
            <a:r>
              <a:rPr lang="zh-CN" altLang="en-US" dirty="0"/>
              <a:t>信号启动外围设备，然后机器继续执行程序。当外围设备完成数据传送的准备后，便向</a:t>
            </a:r>
            <a:r>
              <a:rPr lang="en-US" altLang="zh-CN" dirty="0"/>
              <a:t>CPU</a:t>
            </a:r>
            <a:r>
              <a:rPr lang="zh-CN" altLang="en-US" dirty="0"/>
              <a:t>发“中断请求”</a:t>
            </a:r>
            <a:r>
              <a:rPr lang="en-US" altLang="zh-CN" dirty="0"/>
              <a:t>(INT)</a:t>
            </a:r>
            <a:r>
              <a:rPr lang="zh-CN" altLang="en-US" dirty="0"/>
              <a:t>信号</a:t>
            </a:r>
            <a:r>
              <a:rPr lang="zh-CN" altLang="en-US" dirty="0" smtClean="0"/>
              <a:t>。</a:t>
            </a:r>
            <a:endParaRPr lang="en-US" altLang="zh-CN" dirty="0" smtClean="0"/>
          </a:p>
          <a:p>
            <a:pPr lvl="1"/>
            <a:r>
              <a:rPr lang="en-US" altLang="zh-CN" dirty="0" smtClean="0"/>
              <a:t>CPU</a:t>
            </a:r>
            <a:r>
              <a:rPr lang="zh-CN" altLang="en-US" dirty="0"/>
              <a:t>接到请求后若可以停止正在运行的程序，则在一条指令执行完后</a:t>
            </a:r>
            <a:r>
              <a:rPr lang="en-US" altLang="zh-CN" dirty="0"/>
              <a:t>(</a:t>
            </a:r>
            <a:r>
              <a:rPr lang="zh-CN" altLang="en-US" dirty="0"/>
              <a:t>非流水线计算机</a:t>
            </a:r>
            <a:r>
              <a:rPr lang="en-US" altLang="zh-CN" dirty="0"/>
              <a:t>)</a:t>
            </a:r>
            <a:r>
              <a:rPr lang="zh-CN" altLang="en-US" dirty="0"/>
              <a:t>，转去执行“中断服务程序”，完成传送数据工作，通常传送一个字或一个字节。传送完毕仍返回原来的程序。</a:t>
            </a:r>
          </a:p>
          <a:p>
            <a:endParaRPr lang="en-US" dirty="0"/>
          </a:p>
        </p:txBody>
      </p:sp>
    </p:spTree>
    <p:extLst>
      <p:ext uri="{BB962C8B-B14F-4D97-AF65-F5344CB8AC3E}">
        <p14:creationId xmlns:p14="http://schemas.microsoft.com/office/powerpoint/2010/main" val="77946623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4295</TotalTime>
  <Words>6332</Words>
  <Application>Microsoft Macintosh PowerPoint</Application>
  <PresentationFormat>On-screen Show (4:3)</PresentationFormat>
  <Paragraphs>389</Paragraphs>
  <Slides>82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82</vt:i4>
      </vt:variant>
    </vt:vector>
  </HeadingPairs>
  <TitlesOfParts>
    <vt:vector size="89" baseType="lpstr">
      <vt:lpstr>Calibri</vt:lpstr>
      <vt:lpstr>Calibri Light</vt:lpstr>
      <vt:lpstr>DengXian</vt:lpstr>
      <vt:lpstr>等线</vt:lpstr>
      <vt:lpstr>等线 Light</vt:lpstr>
      <vt:lpstr>Arial</vt:lpstr>
      <vt:lpstr>Office Theme</vt:lpstr>
      <vt:lpstr>第10章 输入输出(I/O)系统</vt:lpstr>
      <vt:lpstr>10.1：输入输出系统概述</vt:lpstr>
      <vt:lpstr>输入输出系统概述</vt:lpstr>
      <vt:lpstr>输入输出设备的编址</vt:lpstr>
      <vt:lpstr>输入输出设备的编址</vt:lpstr>
      <vt:lpstr>设备控制器的基本功能</vt:lpstr>
      <vt:lpstr>输入输出接口类型</vt:lpstr>
      <vt:lpstr>I/O设备数据传送控制方式</vt:lpstr>
      <vt:lpstr>I/O设备数据传送控制方式</vt:lpstr>
      <vt:lpstr>I/O设备数据传送控制方式</vt:lpstr>
      <vt:lpstr>I/O设备数据传送控制方式</vt:lpstr>
      <vt:lpstr>I/O设备数据传送控制方式</vt:lpstr>
      <vt:lpstr>I/O设备数据传送控制方式</vt:lpstr>
      <vt:lpstr>I/O设备数据传送控制方式</vt:lpstr>
      <vt:lpstr>I/O设备数据传送控制方式</vt:lpstr>
      <vt:lpstr>10.2：程序中断输入输出方式</vt:lpstr>
      <vt:lpstr>中断的作用</vt:lpstr>
      <vt:lpstr>中断的作用</vt:lpstr>
      <vt:lpstr>中断的作用</vt:lpstr>
      <vt:lpstr>有关中断的产生和响应的概念</vt:lpstr>
      <vt:lpstr>有关中断的产生和响应的概念</vt:lpstr>
      <vt:lpstr>有关中断的产生和响应的概念</vt:lpstr>
      <vt:lpstr>有关中断的产生和响应的概念</vt:lpstr>
      <vt:lpstr>有关中断的产生和响应的概念</vt:lpstr>
      <vt:lpstr>有关中断的产生和响应的概念</vt:lpstr>
      <vt:lpstr>有关中断的产生和响应的概念</vt:lpstr>
      <vt:lpstr>中断处理过程</vt:lpstr>
      <vt:lpstr>中断处理过程</vt:lpstr>
      <vt:lpstr>中断处理过程</vt:lpstr>
      <vt:lpstr>中断处理过程</vt:lpstr>
      <vt:lpstr>判别中断源</vt:lpstr>
      <vt:lpstr>判别中断源</vt:lpstr>
      <vt:lpstr>判别中断源</vt:lpstr>
      <vt:lpstr>多重中断处理</vt:lpstr>
      <vt:lpstr>一个4级中断嵌套的例子</vt:lpstr>
      <vt:lpstr>10.3： DMA输入输出方式</vt:lpstr>
      <vt:lpstr>DMA输入输出方式</vt:lpstr>
      <vt:lpstr>DMA三种工作方式</vt:lpstr>
      <vt:lpstr>DMA三种工作方式</vt:lpstr>
      <vt:lpstr>DMA三种工作方式</vt:lpstr>
      <vt:lpstr>DMA控制器组成</vt:lpstr>
      <vt:lpstr>DMA控制器组成</vt:lpstr>
      <vt:lpstr>DMA控制器组成</vt:lpstr>
      <vt:lpstr>DMA的数据传送过程</vt:lpstr>
      <vt:lpstr>10.4： I/O通道控制方式</vt:lpstr>
      <vt:lpstr>I/O通道控制方式</vt:lpstr>
      <vt:lpstr>I/O通道控制方式</vt:lpstr>
      <vt:lpstr>I/O通道控制方式</vt:lpstr>
      <vt:lpstr>I/O通道控制方式</vt:lpstr>
      <vt:lpstr>I/O通道控制方式</vt:lpstr>
      <vt:lpstr>I/O通道控制方式</vt:lpstr>
      <vt:lpstr>10.5：总线结构</vt:lpstr>
      <vt:lpstr>总线结构</vt:lpstr>
      <vt:lpstr>总线结构</vt:lpstr>
      <vt:lpstr>总线类型</vt:lpstr>
      <vt:lpstr>总线类型</vt:lpstr>
      <vt:lpstr>总线组成</vt:lpstr>
      <vt:lpstr>总线判优控制</vt:lpstr>
      <vt:lpstr>总线判优控制</vt:lpstr>
      <vt:lpstr>总线判优控制</vt:lpstr>
      <vt:lpstr>总线通信</vt:lpstr>
      <vt:lpstr>总线通信</vt:lpstr>
      <vt:lpstr>出错处理</vt:lpstr>
      <vt:lpstr>总线驱动</vt:lpstr>
      <vt:lpstr>ISA 总线</vt:lpstr>
      <vt:lpstr>EISA总线</vt:lpstr>
      <vt:lpstr>PCI总线</vt:lpstr>
      <vt:lpstr>PCI总线</vt:lpstr>
      <vt:lpstr>PCI-X</vt:lpstr>
      <vt:lpstr>PCI Express</vt:lpstr>
      <vt:lpstr>PCI Express</vt:lpstr>
      <vt:lpstr>即插即用</vt:lpstr>
      <vt:lpstr>10.6： 外设接口</vt:lpstr>
      <vt:lpstr>外设接口</vt:lpstr>
      <vt:lpstr>ATA(IDE)</vt:lpstr>
      <vt:lpstr>并行ATA</vt:lpstr>
      <vt:lpstr>串行ATA(SATA)和eSATA</vt:lpstr>
      <vt:lpstr>外设接口</vt:lpstr>
      <vt:lpstr>10.7：网络存储-SAN和NAS</vt:lpstr>
      <vt:lpstr>DAS（direct attached storage）</vt:lpstr>
      <vt:lpstr>SAN（storage area network）</vt:lpstr>
      <vt:lpstr>NAS（network attached storage）</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第4章 主存储器</dc:title>
  <dc:creator>juncheng jia</dc:creator>
  <cp:lastModifiedBy>juncheng jia</cp:lastModifiedBy>
  <cp:revision>357</cp:revision>
  <dcterms:created xsi:type="dcterms:W3CDTF">2017-03-11T09:23:07Z</dcterms:created>
  <dcterms:modified xsi:type="dcterms:W3CDTF">2017-06-03T08:56:10Z</dcterms:modified>
</cp:coreProperties>
</file>

<file path=docProps/thumbnail.jpeg>
</file>